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B3FCC-BEA6-4E4D-AF92-6C70CF3A4B0A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2C57F-D1C6-42F7-8798-2C641B1FC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34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AF02956-FFAC-43DA-A4AF-9EE9418C05AE}" type="slidenum">
              <a:rPr lang="en-US" sz="1200">
                <a:latin typeface="Arial" charset="0"/>
              </a:rPr>
              <a:pPr eaLnBrk="1" hangingPunct="1"/>
              <a:t>1</a:t>
            </a:fld>
            <a:endParaRPr lang="en-US" sz="1200">
              <a:latin typeface="Arial" charset="0"/>
            </a:endParaRPr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C0744A1-BEFA-4894-B390-11C77205DD1A}" type="slidenum">
              <a:rPr lang="en-US" sz="1200">
                <a:latin typeface="Arial" charset="0"/>
              </a:rPr>
              <a:pPr eaLnBrk="1" hangingPunct="1"/>
              <a:t>2</a:t>
            </a:fld>
            <a:endParaRPr lang="en-US" sz="1200">
              <a:latin typeface="Arial" charset="0"/>
            </a:endParaRPr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1520518-EBB9-4401-993C-6D32C4B2BE69}" type="slidenum">
              <a:rPr lang="en-US" sz="1200">
                <a:latin typeface="Arial" charset="0"/>
              </a:rPr>
              <a:pPr eaLnBrk="1" hangingPunct="1"/>
              <a:t>3</a:t>
            </a:fld>
            <a:endParaRPr lang="en-US" sz="1200">
              <a:latin typeface="Arial" charset="0"/>
            </a:endParaRPr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32BA-A978-4078-A3A5-BC8F435EF994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8B79-496D-420C-B297-5F0FC6240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912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32BA-A978-4078-A3A5-BC8F435EF994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8B79-496D-420C-B297-5F0FC6240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7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32BA-A978-4078-A3A5-BC8F435EF994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8B79-496D-420C-B297-5F0FC6240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713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32BA-A978-4078-A3A5-BC8F435EF994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8B79-496D-420C-B297-5F0FC6240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710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32BA-A978-4078-A3A5-BC8F435EF994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8B79-496D-420C-B297-5F0FC6240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311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32BA-A978-4078-A3A5-BC8F435EF994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8B79-496D-420C-B297-5F0FC6240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743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32BA-A978-4078-A3A5-BC8F435EF994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8B79-496D-420C-B297-5F0FC6240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309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32BA-A978-4078-A3A5-BC8F435EF994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8B79-496D-420C-B297-5F0FC6240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25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32BA-A978-4078-A3A5-BC8F435EF994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8B79-496D-420C-B297-5F0FC6240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089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32BA-A978-4078-A3A5-BC8F435EF994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8B79-496D-420C-B297-5F0FC6240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740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32BA-A978-4078-A3A5-BC8F435EF994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8B79-496D-420C-B297-5F0FC6240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651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A32BA-A978-4078-A3A5-BC8F435EF994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78B79-496D-420C-B297-5F0FC6240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36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5"/>
          <p:cNvSpPr txBox="1">
            <a:spLocks noChangeArrowheads="1"/>
          </p:cNvSpPr>
          <p:nvPr/>
        </p:nvSpPr>
        <p:spPr bwMode="auto">
          <a:xfrm>
            <a:off x="304800" y="1295400"/>
            <a:ext cx="4953000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As </a:t>
            </a:r>
            <a:r>
              <a:rPr lang="en-US" sz="2400" i="1"/>
              <a:t>n </a:t>
            </a:r>
            <a:r>
              <a:rPr lang="en-US" sz="2400"/>
              <a:t>gets very large, interest is </a:t>
            </a:r>
            <a:r>
              <a:rPr lang="en-US" sz="2400" i="1"/>
              <a:t>continuously</a:t>
            </a:r>
            <a:r>
              <a:rPr lang="en-US" sz="2400"/>
              <a:t> </a:t>
            </a:r>
            <a:r>
              <a:rPr lang="en-US" sz="2400" i="1"/>
              <a:t>compounded</a:t>
            </a:r>
            <a:r>
              <a:rPr lang="en-US" sz="2400"/>
              <a:t>. Examine the graph of</a:t>
            </a:r>
            <a:r>
              <a:rPr lang="en-US" sz="2400" i="1"/>
              <a:t> f</a:t>
            </a:r>
            <a:r>
              <a:rPr lang="en-US" sz="2400"/>
              <a:t>(</a:t>
            </a:r>
            <a:r>
              <a:rPr lang="en-US" sz="2400" i="1"/>
              <a:t>n</a:t>
            </a:r>
            <a:r>
              <a:rPr lang="en-US" sz="2400"/>
              <a:t>)= </a:t>
            </a:r>
            <a:br>
              <a:rPr lang="en-US" sz="2400"/>
            </a:br>
            <a:r>
              <a:rPr lang="en-US" sz="2400"/>
              <a:t>(1 +    )</a:t>
            </a:r>
            <a:r>
              <a:rPr lang="en-US" sz="2400" i="1" baseline="30000"/>
              <a:t>n</a:t>
            </a:r>
            <a:r>
              <a:rPr lang="en-US" sz="2400"/>
              <a:t>. The function has a horizontal asymptote. As </a:t>
            </a:r>
            <a:r>
              <a:rPr lang="en-US" sz="2400" i="1"/>
              <a:t>n</a:t>
            </a:r>
            <a:r>
              <a:rPr lang="en-US" sz="2400"/>
              <a:t> becomes infinitely large, the value of the function approaches approximately 2.7182818…. This number is called </a:t>
            </a:r>
            <a:r>
              <a:rPr lang="en-US" sz="2400" i="1">
                <a:solidFill>
                  <a:srgbClr val="FF0000"/>
                </a:solidFill>
              </a:rPr>
              <a:t>e</a:t>
            </a:r>
            <a:r>
              <a:rPr lang="en-US" sz="2400"/>
              <a:t>. Like </a:t>
            </a:r>
            <a:r>
              <a:rPr lang="en-US" sz="2400">
                <a:sym typeface="Symbol" pitchFamily="18" charset="2"/>
              </a:rPr>
              <a:t>, the constant </a:t>
            </a:r>
            <a:r>
              <a:rPr lang="en-US" sz="2400" i="1">
                <a:sym typeface="Symbol" pitchFamily="18" charset="2"/>
              </a:rPr>
              <a:t>e</a:t>
            </a:r>
            <a:r>
              <a:rPr lang="en-US" sz="2400">
                <a:sym typeface="Symbol" pitchFamily="18" charset="2"/>
              </a:rPr>
              <a:t> is an irrational number.</a:t>
            </a:r>
            <a:endParaRPr lang="en-US" sz="2400" baseline="40000">
              <a:sym typeface="Symbol" pitchFamily="18" charset="2"/>
            </a:endParaRPr>
          </a:p>
        </p:txBody>
      </p:sp>
      <p:grpSp>
        <p:nvGrpSpPr>
          <p:cNvPr id="6147" name="Group 16"/>
          <p:cNvGrpSpPr>
            <a:grpSpLocks/>
          </p:cNvGrpSpPr>
          <p:nvPr/>
        </p:nvGrpSpPr>
        <p:grpSpPr bwMode="auto">
          <a:xfrm>
            <a:off x="1123950" y="2343150"/>
            <a:ext cx="666750" cy="533400"/>
            <a:chOff x="1692" y="1776"/>
            <a:chExt cx="420" cy="336"/>
          </a:xfrm>
        </p:grpSpPr>
        <p:sp>
          <p:nvSpPr>
            <p:cNvPr id="6149" name="Text Box 17"/>
            <p:cNvSpPr txBox="1">
              <a:spLocks noChangeArrowheads="1"/>
            </p:cNvSpPr>
            <p:nvPr/>
          </p:nvSpPr>
          <p:spPr bwMode="auto">
            <a:xfrm>
              <a:off x="1704" y="1900"/>
              <a:ext cx="38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40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4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40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4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4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i="1"/>
                <a:t> n</a:t>
              </a:r>
            </a:p>
          </p:txBody>
        </p:sp>
        <p:grpSp>
          <p:nvGrpSpPr>
            <p:cNvPr id="6150" name="Group 18"/>
            <p:cNvGrpSpPr>
              <a:grpSpLocks/>
            </p:cNvGrpSpPr>
            <p:nvPr/>
          </p:nvGrpSpPr>
          <p:grpSpPr bwMode="auto">
            <a:xfrm>
              <a:off x="1692" y="1776"/>
              <a:ext cx="420" cy="212"/>
              <a:chOff x="1692" y="1776"/>
              <a:chExt cx="420" cy="212"/>
            </a:xfrm>
          </p:grpSpPr>
          <p:sp>
            <p:nvSpPr>
              <p:cNvPr id="6151" name="Text Box 19"/>
              <p:cNvSpPr txBox="1">
                <a:spLocks noChangeArrowheads="1"/>
              </p:cNvSpPr>
              <p:nvPr/>
            </p:nvSpPr>
            <p:spPr bwMode="auto">
              <a:xfrm>
                <a:off x="1728" y="1776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40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sz="4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sz="40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sz="40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sz="40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600">
                    <a:latin typeface="Arial" charset="0"/>
                  </a:rPr>
                  <a:t>1</a:t>
                </a:r>
              </a:p>
            </p:txBody>
          </p:sp>
          <p:sp>
            <p:nvSpPr>
              <p:cNvPr id="6152" name="Line 20"/>
              <p:cNvSpPr>
                <a:spLocks noChangeShapeType="1"/>
              </p:cNvSpPr>
              <p:nvPr/>
            </p:nvSpPr>
            <p:spPr bwMode="auto">
              <a:xfrm>
                <a:off x="1692" y="1956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6148" name="Picture 22" descr="top graph 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524000"/>
            <a:ext cx="3352800" cy="318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650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7"/>
          <p:cNvSpPr txBox="1">
            <a:spLocks noChangeArrowheads="1"/>
          </p:cNvSpPr>
          <p:nvPr/>
        </p:nvSpPr>
        <p:spPr bwMode="auto">
          <a:xfrm>
            <a:off x="304800" y="1295400"/>
            <a:ext cx="47244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Exponential functions with </a:t>
            </a:r>
            <a:r>
              <a:rPr lang="en-US" sz="2400" i="1"/>
              <a:t>e </a:t>
            </a:r>
            <a:r>
              <a:rPr lang="en-US" sz="2400"/>
              <a:t>as a base have the same properties as the functions you have studied. The graph of </a:t>
            </a:r>
            <a:r>
              <a:rPr lang="en-US" sz="2400" i="1"/>
              <a:t>f</a:t>
            </a:r>
            <a:r>
              <a:rPr lang="en-US" sz="2400"/>
              <a:t>(</a:t>
            </a:r>
            <a:r>
              <a:rPr lang="en-US" sz="2400" i="1"/>
              <a:t>x</a:t>
            </a:r>
            <a:r>
              <a:rPr lang="en-US" sz="2400"/>
              <a:t>) = e</a:t>
            </a:r>
            <a:r>
              <a:rPr lang="en-US" sz="2400" i="1" baseline="40000"/>
              <a:t>x</a:t>
            </a:r>
            <a:r>
              <a:rPr lang="en-US" sz="2400"/>
              <a:t> is like other graphs of exponential functions, such as </a:t>
            </a:r>
            <a:r>
              <a:rPr lang="en-US" sz="2400" i="1"/>
              <a:t>f</a:t>
            </a:r>
            <a:r>
              <a:rPr lang="en-US" sz="2400"/>
              <a:t>(</a:t>
            </a:r>
            <a:r>
              <a:rPr lang="en-US" sz="2400" i="1"/>
              <a:t>x</a:t>
            </a:r>
            <a:r>
              <a:rPr lang="en-US" sz="2400"/>
              <a:t>) = 3</a:t>
            </a:r>
            <a:r>
              <a:rPr lang="en-US" sz="2400" i="1" baseline="40000"/>
              <a:t>x</a:t>
            </a:r>
            <a:r>
              <a:rPr lang="en-US" sz="2400"/>
              <a:t>.</a:t>
            </a:r>
            <a:endParaRPr lang="en-US" sz="2400" baseline="40000">
              <a:sym typeface="Symbol" pitchFamily="18" charset="2"/>
            </a:endParaRPr>
          </a:p>
        </p:txBody>
      </p:sp>
      <p:pic>
        <p:nvPicPr>
          <p:cNvPr id="7171" name="Picture 14" descr="bottom graph 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581150"/>
            <a:ext cx="3429000" cy="340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 Box 15"/>
          <p:cNvSpPr txBox="1">
            <a:spLocks noChangeArrowheads="1"/>
          </p:cNvSpPr>
          <p:nvPr/>
        </p:nvSpPr>
        <p:spPr bwMode="auto">
          <a:xfrm>
            <a:off x="304800" y="4362450"/>
            <a:ext cx="4724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The domain of </a:t>
            </a:r>
            <a:r>
              <a:rPr lang="en-US" sz="2400" i="1"/>
              <a:t>f</a:t>
            </a:r>
            <a:r>
              <a:rPr lang="en-US" sz="2400"/>
              <a:t>(</a:t>
            </a:r>
            <a:r>
              <a:rPr lang="en-US" sz="2400" i="1"/>
              <a:t>x</a:t>
            </a:r>
            <a:r>
              <a:rPr lang="en-US" sz="2400"/>
              <a:t>) = e</a:t>
            </a:r>
            <a:r>
              <a:rPr lang="en-US" sz="2400" i="1" baseline="40000"/>
              <a:t>x</a:t>
            </a:r>
            <a:r>
              <a:rPr lang="en-US" sz="2400"/>
              <a:t> is all real numbers. The range is  {</a:t>
            </a:r>
            <a:r>
              <a:rPr lang="en-US" sz="2400" i="1"/>
              <a:t>y</a:t>
            </a:r>
            <a:r>
              <a:rPr lang="en-US" sz="2400"/>
              <a:t>|</a:t>
            </a:r>
            <a:r>
              <a:rPr lang="en-US" sz="2400" i="1"/>
              <a:t>y</a:t>
            </a:r>
            <a:r>
              <a:rPr lang="en-US" sz="2400"/>
              <a:t> &gt; 0}.</a:t>
            </a:r>
            <a:endParaRPr lang="en-US" sz="2400" baseline="4000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9701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4"/>
          <p:cNvGrpSpPr>
            <a:grpSpLocks/>
          </p:cNvGrpSpPr>
          <p:nvPr/>
        </p:nvGrpSpPr>
        <p:grpSpPr bwMode="auto">
          <a:xfrm>
            <a:off x="923925" y="2286000"/>
            <a:ext cx="7861300" cy="1673225"/>
            <a:chOff x="234" y="720"/>
            <a:chExt cx="4952" cy="1054"/>
          </a:xfrm>
        </p:grpSpPr>
        <p:sp>
          <p:nvSpPr>
            <p:cNvPr id="8195" name="Text Box 5"/>
            <p:cNvSpPr txBox="1">
              <a:spLocks noChangeArrowheads="1"/>
            </p:cNvSpPr>
            <p:nvPr/>
          </p:nvSpPr>
          <p:spPr bwMode="auto">
            <a:xfrm>
              <a:off x="242" y="1014"/>
              <a:ext cx="4944" cy="760"/>
            </a:xfrm>
            <a:prstGeom prst="rect">
              <a:avLst/>
            </a:prstGeom>
            <a:noFill/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40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4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40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4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4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/>
                <a:t>The decimal value of e looks like it repeats: 2.71828</a:t>
              </a:r>
              <a:r>
                <a:rPr lang="en-US" altLang="en-US" sz="2400" u="sng"/>
                <a:t>1828</a:t>
              </a:r>
              <a:r>
                <a:rPr lang="en-US" altLang="en-US" sz="2400"/>
                <a:t>… The value is actually 2.71828182890… There is no repeating portion.</a:t>
              </a:r>
            </a:p>
          </p:txBody>
        </p:sp>
        <p:sp>
          <p:nvSpPr>
            <p:cNvPr id="8196" name="Text Box 6"/>
            <p:cNvSpPr txBox="1">
              <a:spLocks noChangeArrowheads="1"/>
            </p:cNvSpPr>
            <p:nvPr/>
          </p:nvSpPr>
          <p:spPr bwMode="auto">
            <a:xfrm>
              <a:off x="234" y="720"/>
              <a:ext cx="942" cy="28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40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4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40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4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4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FFFF00"/>
                  </a:solidFill>
                </a:rPr>
                <a:t>Caution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478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</Words>
  <Application>Microsoft Office PowerPoint</Application>
  <PresentationFormat>On-screen Show (4:3)</PresentationFormat>
  <Paragraphs>10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ConfigMe</dc:creator>
  <cp:lastModifiedBy>ConfigMe</cp:lastModifiedBy>
  <cp:revision>1</cp:revision>
  <dcterms:created xsi:type="dcterms:W3CDTF">2013-02-26T21:54:52Z</dcterms:created>
  <dcterms:modified xsi:type="dcterms:W3CDTF">2013-02-26T21:55:49Z</dcterms:modified>
</cp:coreProperties>
</file>