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D82F55-F5EF-4733-882A-5BE8575A48D8}" type="datetimeFigureOut">
              <a:rPr lang="en-US" smtClean="0"/>
              <a:t>3/3/2013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B3FF0-5123-4382-8417-7BD4F7E88561}" type="slidenum">
              <a:rPr lang="en-US" smtClean="0"/>
              <a:t>‹#›</a:t>
            </a:fld>
            <a:endParaRPr lang="en-US"/>
          </a:p>
        </p:txBody>
      </p:sp>
    </p:spTree>
    <p:extLst>
      <p:ext uri="{BB962C8B-B14F-4D97-AF65-F5344CB8AC3E}">
        <p14:creationId xmlns:p14="http://schemas.microsoft.com/office/powerpoint/2010/main" val="1567580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1A24FC-248C-4AE7-A8F1-A2FF7EF7DA85}" type="slidenum">
              <a:rPr lang="en-US"/>
              <a:pPr/>
              <a:t>1</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9D92A-C54F-4447-ACEB-198C7BBE2B91}" type="slidenum">
              <a:rPr lang="en-US"/>
              <a:pPr/>
              <a:t>2</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A45466-241F-42FB-99DF-F892683AC373}" type="slidenum">
              <a:rPr lang="en-US"/>
              <a:pPr/>
              <a:t>3</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A4D8E0-1353-4B54-AE81-FD4E1E5854C1}" type="slidenum">
              <a:rPr lang="en-US"/>
              <a:pPr/>
              <a:t>4</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fld id="{C482F679-1A6A-4706-BE51-9760A846D89B}" type="slidenum">
              <a:rPr lang="en-US" sz="1200">
                <a:latin typeface="Arial" charset="0"/>
              </a:rPr>
              <a:pPr eaLnBrk="1" hangingPunct="1"/>
              <a:t>5</a:t>
            </a:fld>
            <a:endParaRPr lang="en-US" sz="1200">
              <a:latin typeface="Arial"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fld id="{2A159612-846F-48B8-A3F9-0953C58FC494}" type="slidenum">
              <a:rPr lang="en-US" sz="1200">
                <a:latin typeface="Arial" charset="0"/>
              </a:rPr>
              <a:pPr eaLnBrk="1" hangingPunct="1"/>
              <a:t>6</a:t>
            </a:fld>
            <a:endParaRPr lang="en-US" sz="1200">
              <a:latin typeface="Arial"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fld id="{3B91427B-89A3-449D-9E95-08F31763B12A}" type="slidenum">
              <a:rPr lang="en-US" sz="1200">
                <a:latin typeface="Arial" charset="0"/>
              </a:rPr>
              <a:pPr eaLnBrk="1" hangingPunct="1"/>
              <a:t>7</a:t>
            </a:fld>
            <a:endParaRPr lang="en-US" sz="1200">
              <a:latin typeface="Arial"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F7BB6F-5A2A-4502-94FA-61673D279E3C}"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731281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7BB6F-5A2A-4502-94FA-61673D279E3C}"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3049610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7BB6F-5A2A-4502-94FA-61673D279E3C}"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325552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486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7BB6F-5A2A-4502-94FA-61673D279E3C}"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88586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F7BB6F-5A2A-4502-94FA-61673D279E3C}"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96811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F7BB6F-5A2A-4502-94FA-61673D279E3C}"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2372358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F7BB6F-5A2A-4502-94FA-61673D279E3C}" type="datetimeFigureOut">
              <a:rPr lang="en-US" smtClean="0"/>
              <a:t>3/3/2013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253731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F7BB6F-5A2A-4502-94FA-61673D279E3C}" type="datetimeFigureOut">
              <a:rPr lang="en-US" smtClean="0"/>
              <a:t>3/3/2013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23037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7BB6F-5A2A-4502-94FA-61673D279E3C}" type="datetimeFigureOut">
              <a:rPr lang="en-US" smtClean="0"/>
              <a:t>3/3/2013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877258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7BB6F-5A2A-4502-94FA-61673D279E3C}"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295286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7BB6F-5A2A-4502-94FA-61673D279E3C}"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4804E-C176-4017-BC70-A8004FDDAE79}" type="slidenum">
              <a:rPr lang="en-US" smtClean="0"/>
              <a:t>‹#›</a:t>
            </a:fld>
            <a:endParaRPr lang="en-US"/>
          </a:p>
        </p:txBody>
      </p:sp>
    </p:spTree>
    <p:extLst>
      <p:ext uri="{BB962C8B-B14F-4D97-AF65-F5344CB8AC3E}">
        <p14:creationId xmlns:p14="http://schemas.microsoft.com/office/powerpoint/2010/main" val="1344808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F7BB6F-5A2A-4502-94FA-61673D279E3C}" type="datetimeFigureOut">
              <a:rPr lang="en-US" smtClean="0"/>
              <a:t>3/3/2013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4804E-C176-4017-BC70-A8004FDDAE79}" type="slidenum">
              <a:rPr lang="en-US" smtClean="0"/>
              <a:t>‹#›</a:t>
            </a:fld>
            <a:endParaRPr lang="en-US"/>
          </a:p>
        </p:txBody>
      </p:sp>
    </p:spTree>
    <p:extLst>
      <p:ext uri="{BB962C8B-B14F-4D97-AF65-F5344CB8AC3E}">
        <p14:creationId xmlns:p14="http://schemas.microsoft.com/office/powerpoint/2010/main" val="2278025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 Box 4"/>
          <p:cNvSpPr txBox="1">
            <a:spLocks noChangeArrowheads="1"/>
          </p:cNvSpPr>
          <p:nvPr/>
        </p:nvSpPr>
        <p:spPr bwMode="auto">
          <a:xfrm>
            <a:off x="476250" y="1181100"/>
            <a:ext cx="7696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A logarithm with a base of </a:t>
            </a:r>
            <a:r>
              <a:rPr lang="en-US" sz="2400" i="1"/>
              <a:t>e</a:t>
            </a:r>
            <a:r>
              <a:rPr lang="en-US" sz="2400"/>
              <a:t> is called a </a:t>
            </a:r>
            <a:r>
              <a:rPr lang="en-US" sz="2400" b="1" u="sng"/>
              <a:t>natural logarithm</a:t>
            </a:r>
            <a:r>
              <a:rPr lang="en-US" sz="2400" b="1"/>
              <a:t> </a:t>
            </a:r>
            <a:r>
              <a:rPr lang="en-US" sz="2400"/>
              <a:t>and is abbreviated as “ln” (rather than as log</a:t>
            </a:r>
            <a:r>
              <a:rPr lang="en-US" sz="2400" i="1" baseline="-40000"/>
              <a:t>e</a:t>
            </a:r>
            <a:r>
              <a:rPr lang="en-US" sz="2400"/>
              <a:t>). Natural logarithms have the same properties as log base 10 and logarithms with other bases.</a:t>
            </a:r>
            <a:endParaRPr lang="en-US" sz="2400" b="1" u="sng"/>
          </a:p>
        </p:txBody>
      </p:sp>
      <p:sp>
        <p:nvSpPr>
          <p:cNvPr id="65541" name="Text Box 5"/>
          <p:cNvSpPr txBox="1">
            <a:spLocks noChangeArrowheads="1"/>
          </p:cNvSpPr>
          <p:nvPr/>
        </p:nvSpPr>
        <p:spPr bwMode="auto">
          <a:xfrm>
            <a:off x="495300" y="3581400"/>
            <a:ext cx="4419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t>The </a:t>
            </a:r>
            <a:r>
              <a:rPr lang="en-US" sz="2400" b="1" u="sng"/>
              <a:t>natural logarithmic function</a:t>
            </a:r>
            <a:r>
              <a:rPr lang="en-US" sz="2400"/>
              <a:t> </a:t>
            </a:r>
            <a:r>
              <a:rPr lang="en-US" sz="2400" i="1"/>
              <a:t>f</a:t>
            </a:r>
            <a:r>
              <a:rPr lang="en-US" sz="2400"/>
              <a:t>(</a:t>
            </a:r>
            <a:r>
              <a:rPr lang="en-US" sz="2400" i="1"/>
              <a:t>x</a:t>
            </a:r>
            <a:r>
              <a:rPr lang="en-US" sz="2400"/>
              <a:t>) = ln </a:t>
            </a:r>
            <a:r>
              <a:rPr lang="en-US" sz="2400" i="1"/>
              <a:t>x</a:t>
            </a:r>
            <a:r>
              <a:rPr lang="en-US" sz="2400"/>
              <a:t> is the inverse of the natural exponential function      </a:t>
            </a:r>
            <a:r>
              <a:rPr lang="en-US" sz="2400" i="1"/>
              <a:t>f</a:t>
            </a:r>
            <a:r>
              <a:rPr lang="en-US" sz="2400"/>
              <a:t>(</a:t>
            </a:r>
            <a:r>
              <a:rPr lang="en-US" sz="2400" i="1"/>
              <a:t>x</a:t>
            </a:r>
            <a:r>
              <a:rPr lang="en-US" sz="2400"/>
              <a:t>) = e</a:t>
            </a:r>
            <a:r>
              <a:rPr lang="en-US" sz="2400" i="1" baseline="40000"/>
              <a:t>x</a:t>
            </a:r>
            <a:r>
              <a:rPr lang="en-US" sz="2400" i="1"/>
              <a:t>.</a:t>
            </a:r>
            <a:endParaRPr lang="en-US" sz="2400" baseline="40000">
              <a:sym typeface="Symbol" pitchFamily="18" charset="2"/>
            </a:endParaRPr>
          </a:p>
        </p:txBody>
      </p:sp>
      <p:pic>
        <p:nvPicPr>
          <p:cNvPr id="65543" name="Picture 7" descr="bottom graph2 p"/>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bwMode="auto">
          <a:xfrm>
            <a:off x="5181600" y="2819400"/>
            <a:ext cx="3314700" cy="36099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7789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65543"/>
                                        </p:tgtEl>
                                        <p:attrNameLst>
                                          <p:attrName>style.visibility</p:attrName>
                                        </p:attrNameLst>
                                      </p:cBhvr>
                                      <p:to>
                                        <p:strVal val="visible"/>
                                      </p:to>
                                    </p:set>
                                    <p:animEffect transition="in" filter="box(in)">
                                      <p:cBhvr>
                                        <p:cTn id="7" dur="500"/>
                                        <p:tgtEl>
                                          <p:spTgt spid="655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Text Box 3"/>
          <p:cNvSpPr txBox="1">
            <a:spLocks noChangeArrowheads="1"/>
          </p:cNvSpPr>
          <p:nvPr/>
        </p:nvSpPr>
        <p:spPr bwMode="auto">
          <a:xfrm>
            <a:off x="819150" y="1219200"/>
            <a:ext cx="716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t>The domain of </a:t>
            </a:r>
            <a:r>
              <a:rPr lang="en-US" sz="2400" i="1"/>
              <a:t>f</a:t>
            </a:r>
            <a:r>
              <a:rPr lang="en-US" sz="2400"/>
              <a:t>(</a:t>
            </a:r>
            <a:r>
              <a:rPr lang="en-US" sz="2400" i="1"/>
              <a:t>x</a:t>
            </a:r>
            <a:r>
              <a:rPr lang="en-US" sz="2400"/>
              <a:t>) = ln </a:t>
            </a:r>
            <a:r>
              <a:rPr lang="en-US" sz="2400" i="1"/>
              <a:t>x</a:t>
            </a:r>
            <a:r>
              <a:rPr lang="en-US" sz="2400"/>
              <a:t> is {</a:t>
            </a:r>
            <a:r>
              <a:rPr lang="en-US" sz="2400" i="1"/>
              <a:t>x</a:t>
            </a:r>
            <a:r>
              <a:rPr lang="en-US" sz="2400"/>
              <a:t>|</a:t>
            </a:r>
            <a:r>
              <a:rPr lang="en-US" sz="2400" i="1"/>
              <a:t>x </a:t>
            </a:r>
            <a:r>
              <a:rPr lang="en-US" sz="2400"/>
              <a:t>&gt; 0}.</a:t>
            </a:r>
            <a:endParaRPr lang="en-US" sz="2400" baseline="40000">
              <a:sym typeface="Symbol" pitchFamily="18" charset="2"/>
            </a:endParaRPr>
          </a:p>
        </p:txBody>
      </p:sp>
      <p:sp>
        <p:nvSpPr>
          <p:cNvPr id="67590" name="Text Box 6"/>
          <p:cNvSpPr txBox="1">
            <a:spLocks noChangeArrowheads="1"/>
          </p:cNvSpPr>
          <p:nvPr/>
        </p:nvSpPr>
        <p:spPr bwMode="auto">
          <a:xfrm>
            <a:off x="819150" y="2133600"/>
            <a:ext cx="716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t>The range of </a:t>
            </a:r>
            <a:r>
              <a:rPr lang="en-US" sz="2400" i="1"/>
              <a:t>f</a:t>
            </a:r>
            <a:r>
              <a:rPr lang="en-US" sz="2400"/>
              <a:t>(</a:t>
            </a:r>
            <a:r>
              <a:rPr lang="en-US" sz="2400" i="1"/>
              <a:t>x</a:t>
            </a:r>
            <a:r>
              <a:rPr lang="en-US" sz="2400"/>
              <a:t>) = ln </a:t>
            </a:r>
            <a:r>
              <a:rPr lang="en-US" sz="2400" i="1"/>
              <a:t>x</a:t>
            </a:r>
            <a:r>
              <a:rPr lang="en-US" sz="2400"/>
              <a:t> is all real numbers.</a:t>
            </a:r>
            <a:endParaRPr lang="en-US" sz="2400" baseline="40000">
              <a:sym typeface="Symbol" pitchFamily="18" charset="2"/>
            </a:endParaRPr>
          </a:p>
        </p:txBody>
      </p:sp>
      <p:sp>
        <p:nvSpPr>
          <p:cNvPr id="67591" name="Text Box 7"/>
          <p:cNvSpPr txBox="1">
            <a:spLocks noChangeArrowheads="1"/>
          </p:cNvSpPr>
          <p:nvPr/>
        </p:nvSpPr>
        <p:spPr bwMode="auto">
          <a:xfrm>
            <a:off x="800100" y="3314700"/>
            <a:ext cx="39243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t>All of the properties of logarithms from Lesson 7-4 also apply to natural logarithms.</a:t>
            </a:r>
            <a:endParaRPr lang="en-US" sz="2400" baseline="40000">
              <a:sym typeface="Symbol" pitchFamily="18" charset="2"/>
            </a:endParaRPr>
          </a:p>
        </p:txBody>
      </p:sp>
      <p:pic>
        <p:nvPicPr>
          <p:cNvPr id="67592" name="Picture 8" descr="bottom graph2 p"/>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bwMode="auto">
          <a:xfrm>
            <a:off x="5181600" y="2819400"/>
            <a:ext cx="3314700" cy="36099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6132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7591"/>
                                        </p:tgtEl>
                                        <p:attrNameLst>
                                          <p:attrName>style.visibility</p:attrName>
                                        </p:attrNameLst>
                                      </p:cBhvr>
                                      <p:to>
                                        <p:strVal val="visible"/>
                                      </p:to>
                                    </p:set>
                                    <p:animEffect transition="in" filter="box(in)">
                                      <p:cBhvr>
                                        <p:cTn id="7" dur="500"/>
                                        <p:tgtEl>
                                          <p:spTgt spid="675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304800" y="165735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2400" b="1"/>
              <a:t>Simplify.</a:t>
            </a:r>
            <a:endParaRPr lang="en-US" altLang="en-US" sz="2400">
              <a:latin typeface="Times" pitchFamily="18" charset="0"/>
            </a:endParaRPr>
          </a:p>
        </p:txBody>
      </p:sp>
      <p:sp>
        <p:nvSpPr>
          <p:cNvPr id="40964" name="Text Box 4"/>
          <p:cNvSpPr txBox="1">
            <a:spLocks noChangeArrowheads="1"/>
          </p:cNvSpPr>
          <p:nvPr/>
        </p:nvSpPr>
        <p:spPr bwMode="auto">
          <a:xfrm>
            <a:off x="495300" y="24193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A. </a:t>
            </a:r>
            <a:r>
              <a:rPr lang="en-US" sz="2400"/>
              <a:t>ln </a:t>
            </a:r>
            <a:r>
              <a:rPr lang="en-US" sz="2400" i="1"/>
              <a:t>e</a:t>
            </a:r>
            <a:r>
              <a:rPr lang="en-US" sz="2400" baseline="30000"/>
              <a:t>0.15</a:t>
            </a:r>
            <a:r>
              <a:rPr lang="en-US" sz="2400" i="1" baseline="30000"/>
              <a:t>t</a:t>
            </a:r>
            <a:endParaRPr lang="en-US" sz="2400" b="1" i="1"/>
          </a:p>
        </p:txBody>
      </p:sp>
      <p:sp>
        <p:nvSpPr>
          <p:cNvPr id="40965" name="Text Box 5"/>
          <p:cNvSpPr txBox="1">
            <a:spLocks noChangeArrowheads="1"/>
          </p:cNvSpPr>
          <p:nvPr/>
        </p:nvSpPr>
        <p:spPr bwMode="auto">
          <a:xfrm>
            <a:off x="5010150" y="243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B. </a:t>
            </a:r>
            <a:r>
              <a:rPr lang="en-US" sz="2400" i="1"/>
              <a:t>e</a:t>
            </a:r>
            <a:r>
              <a:rPr lang="en-US" sz="2400" baseline="30000"/>
              <a:t>3ln(</a:t>
            </a:r>
            <a:r>
              <a:rPr lang="en-US" sz="2400" i="1" baseline="30000"/>
              <a:t>x +</a:t>
            </a:r>
            <a:r>
              <a:rPr lang="en-US" sz="2400" baseline="30000"/>
              <a:t>1)</a:t>
            </a:r>
            <a:endParaRPr lang="en-US" sz="2400" b="1"/>
          </a:p>
        </p:txBody>
      </p:sp>
      <p:sp>
        <p:nvSpPr>
          <p:cNvPr id="40967" name="Text Box 7"/>
          <p:cNvSpPr txBox="1">
            <a:spLocks noChangeArrowheads="1"/>
          </p:cNvSpPr>
          <p:nvPr/>
        </p:nvSpPr>
        <p:spPr bwMode="auto">
          <a:xfrm>
            <a:off x="933450" y="302895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rgbClr val="FF0000"/>
                </a:solidFill>
              </a:rPr>
              <a:t>ln </a:t>
            </a:r>
            <a:r>
              <a:rPr lang="en-US" sz="2400" i="1">
                <a:solidFill>
                  <a:srgbClr val="FF0000"/>
                </a:solidFill>
              </a:rPr>
              <a:t>e</a:t>
            </a:r>
            <a:r>
              <a:rPr lang="en-US" sz="2400" baseline="30000">
                <a:solidFill>
                  <a:srgbClr val="FF0000"/>
                </a:solidFill>
              </a:rPr>
              <a:t>0.15</a:t>
            </a:r>
            <a:r>
              <a:rPr lang="en-US" sz="2400" i="1" baseline="30000">
                <a:solidFill>
                  <a:srgbClr val="FF0000"/>
                </a:solidFill>
              </a:rPr>
              <a:t>t</a:t>
            </a:r>
            <a:r>
              <a:rPr lang="en-US" sz="2400" i="1">
                <a:solidFill>
                  <a:srgbClr val="FF0000"/>
                </a:solidFill>
              </a:rPr>
              <a:t> </a:t>
            </a:r>
            <a:r>
              <a:rPr lang="en-US" sz="2400" i="1"/>
              <a:t>= </a:t>
            </a:r>
            <a:r>
              <a:rPr lang="en-US" sz="2400"/>
              <a:t>0.15</a:t>
            </a:r>
            <a:r>
              <a:rPr lang="en-US" sz="2400" i="1"/>
              <a:t>t</a:t>
            </a:r>
            <a:endParaRPr lang="en-US" sz="2400" b="1" i="1">
              <a:solidFill>
                <a:srgbClr val="FF0000"/>
              </a:solidFill>
            </a:endParaRPr>
          </a:p>
        </p:txBody>
      </p:sp>
      <p:sp>
        <p:nvSpPr>
          <p:cNvPr id="40968" name="Text Box 8"/>
          <p:cNvSpPr txBox="1">
            <a:spLocks noChangeArrowheads="1"/>
          </p:cNvSpPr>
          <p:nvPr/>
        </p:nvSpPr>
        <p:spPr bwMode="auto">
          <a:xfrm>
            <a:off x="5448300" y="302895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i="1">
                <a:solidFill>
                  <a:srgbClr val="FF0000"/>
                </a:solidFill>
              </a:rPr>
              <a:t>e</a:t>
            </a:r>
            <a:r>
              <a:rPr lang="en-US" sz="2400" baseline="30000">
                <a:solidFill>
                  <a:srgbClr val="FF0000"/>
                </a:solidFill>
              </a:rPr>
              <a:t>3ln(</a:t>
            </a:r>
            <a:r>
              <a:rPr lang="en-US" sz="2400" i="1" baseline="30000">
                <a:solidFill>
                  <a:srgbClr val="FF0000"/>
                </a:solidFill>
              </a:rPr>
              <a:t>x</a:t>
            </a:r>
            <a:r>
              <a:rPr lang="en-US" sz="2400" baseline="30000">
                <a:solidFill>
                  <a:srgbClr val="FF0000"/>
                </a:solidFill>
              </a:rPr>
              <a:t> +1) </a:t>
            </a:r>
            <a:r>
              <a:rPr lang="en-US" sz="2400"/>
              <a:t>= (</a:t>
            </a:r>
            <a:r>
              <a:rPr lang="en-US" sz="2400" i="1"/>
              <a:t>x </a:t>
            </a:r>
            <a:r>
              <a:rPr lang="en-US" sz="2400"/>
              <a:t>+ 1)</a:t>
            </a:r>
            <a:r>
              <a:rPr lang="en-US" sz="2400" baseline="30000"/>
              <a:t>3</a:t>
            </a:r>
            <a:endParaRPr lang="en-US" sz="2400" b="1">
              <a:solidFill>
                <a:srgbClr val="FF0000"/>
              </a:solidFill>
            </a:endParaRPr>
          </a:p>
        </p:txBody>
      </p:sp>
      <p:sp>
        <p:nvSpPr>
          <p:cNvPr id="40969" name="Text Box 9"/>
          <p:cNvSpPr txBox="1">
            <a:spLocks noChangeArrowheads="1"/>
          </p:cNvSpPr>
          <p:nvPr/>
        </p:nvSpPr>
        <p:spPr bwMode="auto">
          <a:xfrm>
            <a:off x="939800" y="4819650"/>
            <a:ext cx="449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rgbClr val="FF0000"/>
                </a:solidFill>
              </a:rPr>
              <a:t>ln </a:t>
            </a:r>
            <a:r>
              <a:rPr lang="en-US" sz="2400" i="1">
                <a:solidFill>
                  <a:srgbClr val="FF0000"/>
                </a:solidFill>
              </a:rPr>
              <a:t>e</a:t>
            </a:r>
            <a:r>
              <a:rPr lang="en-US" sz="2400" baseline="30000"/>
              <a:t>2</a:t>
            </a:r>
            <a:r>
              <a:rPr lang="en-US" sz="2400" i="1" baseline="30000"/>
              <a:t>x</a:t>
            </a:r>
            <a:r>
              <a:rPr lang="en-US" sz="2400" i="1" baseline="30000">
                <a:solidFill>
                  <a:srgbClr val="FF0000"/>
                </a:solidFill>
              </a:rPr>
              <a:t> </a:t>
            </a:r>
            <a:r>
              <a:rPr lang="en-US" sz="2400" i="1">
                <a:solidFill>
                  <a:srgbClr val="FF0000"/>
                </a:solidFill>
              </a:rPr>
              <a:t>+ </a:t>
            </a:r>
            <a:r>
              <a:rPr lang="en-US" sz="2400">
                <a:solidFill>
                  <a:srgbClr val="FF0000"/>
                </a:solidFill>
              </a:rPr>
              <a:t>ln </a:t>
            </a:r>
            <a:r>
              <a:rPr lang="en-US" sz="2400" i="1">
                <a:solidFill>
                  <a:srgbClr val="FF0000"/>
                </a:solidFill>
              </a:rPr>
              <a:t>e</a:t>
            </a:r>
            <a:r>
              <a:rPr lang="en-US" sz="2400" i="1" baseline="30000"/>
              <a:t>x </a:t>
            </a:r>
            <a:r>
              <a:rPr lang="en-US" sz="2400" i="1"/>
              <a:t>= </a:t>
            </a:r>
            <a:r>
              <a:rPr lang="en-US" sz="2400"/>
              <a:t>2</a:t>
            </a:r>
            <a:r>
              <a:rPr lang="en-US" sz="2400" i="1"/>
              <a:t>x + x = </a:t>
            </a:r>
            <a:r>
              <a:rPr lang="en-US" sz="2400"/>
              <a:t>3</a:t>
            </a:r>
            <a:r>
              <a:rPr lang="en-US" sz="2400" i="1"/>
              <a:t>x</a:t>
            </a:r>
            <a:endParaRPr lang="en-US" sz="2400" b="1" i="1"/>
          </a:p>
        </p:txBody>
      </p:sp>
      <p:sp>
        <p:nvSpPr>
          <p:cNvPr id="40972" name="Text Box 1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pPr>
            <a:r>
              <a:rPr lang="en-US" altLang="en-US" sz="2400">
                <a:solidFill>
                  <a:srgbClr val="006699"/>
                </a:solidFill>
                <a:latin typeface="Arial Black" pitchFamily="34" charset="0"/>
              </a:rPr>
              <a:t>Example 2: Simplifying Expression with </a:t>
            </a:r>
            <a:r>
              <a:rPr lang="en-US" altLang="en-US" sz="2400" i="1">
                <a:solidFill>
                  <a:srgbClr val="006699"/>
                </a:solidFill>
                <a:latin typeface="Arial Black" pitchFamily="34" charset="0"/>
              </a:rPr>
              <a:t>e</a:t>
            </a:r>
            <a:r>
              <a:rPr lang="en-US" altLang="en-US" sz="2400">
                <a:solidFill>
                  <a:srgbClr val="006699"/>
                </a:solidFill>
                <a:latin typeface="Arial Black" pitchFamily="34" charset="0"/>
              </a:rPr>
              <a:t> or ln</a:t>
            </a:r>
            <a:endParaRPr lang="en-US" altLang="en-US" sz="2600">
              <a:solidFill>
                <a:schemeClr val="accent2"/>
              </a:solidFill>
              <a:latin typeface="Arial MT Bl" charset="0"/>
            </a:endParaRPr>
          </a:p>
        </p:txBody>
      </p:sp>
      <p:sp>
        <p:nvSpPr>
          <p:cNvPr id="40973" name="Text Box 13"/>
          <p:cNvSpPr txBox="1">
            <a:spLocks noChangeArrowheads="1"/>
          </p:cNvSpPr>
          <p:nvPr/>
        </p:nvSpPr>
        <p:spPr bwMode="auto">
          <a:xfrm>
            <a:off x="501650" y="4267200"/>
            <a:ext cx="281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 </a:t>
            </a:r>
            <a:r>
              <a:rPr lang="en-US" sz="2400"/>
              <a:t>ln </a:t>
            </a:r>
            <a:r>
              <a:rPr lang="en-US" sz="2400" i="1"/>
              <a:t>e</a:t>
            </a:r>
            <a:r>
              <a:rPr lang="en-US" sz="2400" baseline="30000"/>
              <a:t>2</a:t>
            </a:r>
            <a:r>
              <a:rPr lang="en-US" sz="2400" i="1" baseline="30000"/>
              <a:t>x </a:t>
            </a:r>
            <a:r>
              <a:rPr lang="en-US" sz="2400" i="1"/>
              <a:t>+ </a:t>
            </a:r>
            <a:r>
              <a:rPr lang="en-US" sz="2400"/>
              <a:t>ln </a:t>
            </a:r>
            <a:r>
              <a:rPr lang="en-US" sz="2400" i="1"/>
              <a:t>e</a:t>
            </a:r>
            <a:r>
              <a:rPr lang="en-US" sz="2400" i="1" baseline="30000"/>
              <a:t>x </a:t>
            </a:r>
            <a:endParaRPr lang="en-US" sz="2400" i="1"/>
          </a:p>
        </p:txBody>
      </p:sp>
    </p:spTree>
    <p:extLst>
      <p:ext uri="{BB962C8B-B14F-4D97-AF65-F5344CB8AC3E}">
        <p14:creationId xmlns:p14="http://schemas.microsoft.com/office/powerpoint/2010/main" val="19314968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7"/>
                                        </p:tgtEl>
                                        <p:attrNameLst>
                                          <p:attrName>style.visibility</p:attrName>
                                        </p:attrNameLst>
                                      </p:cBhvr>
                                      <p:to>
                                        <p:strVal val="visible"/>
                                      </p:to>
                                    </p:set>
                                    <p:animEffect transition="in" filter="wipe(left)">
                                      <p:cBhvr>
                                        <p:cTn id="7" dur="500"/>
                                        <p:tgtEl>
                                          <p:spTgt spid="409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8"/>
                                        </p:tgtEl>
                                        <p:attrNameLst>
                                          <p:attrName>style.visibility</p:attrName>
                                        </p:attrNameLst>
                                      </p:cBhvr>
                                      <p:to>
                                        <p:strVal val="visible"/>
                                      </p:to>
                                    </p:set>
                                    <p:animEffect transition="in" filter="wipe(left)">
                                      <p:cBhvr>
                                        <p:cTn id="12" dur="500"/>
                                        <p:tgtEl>
                                          <p:spTgt spid="409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9"/>
                                        </p:tgtEl>
                                        <p:attrNameLst>
                                          <p:attrName>style.visibility</p:attrName>
                                        </p:attrNameLst>
                                      </p:cBhvr>
                                      <p:to>
                                        <p:strVal val="visible"/>
                                      </p:to>
                                    </p:set>
                                    <p:animEffect transition="in" filter="wipe(left)">
                                      <p:cBhvr>
                                        <p:cTn id="17"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7" grpId="0"/>
      <p:bldP spid="40968" grpId="0"/>
      <p:bldP spid="409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304800" y="16764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2400" b="1"/>
              <a:t>Simplify.</a:t>
            </a:r>
            <a:endParaRPr lang="en-US" altLang="en-US" sz="2400">
              <a:latin typeface="Times" pitchFamily="18" charset="0"/>
            </a:endParaRPr>
          </a:p>
        </p:txBody>
      </p:sp>
      <p:sp>
        <p:nvSpPr>
          <p:cNvPr id="29700" name="Text Box 4"/>
          <p:cNvSpPr txBox="1">
            <a:spLocks noChangeArrowheads="1"/>
          </p:cNvSpPr>
          <p:nvPr/>
        </p:nvSpPr>
        <p:spPr bwMode="auto">
          <a:xfrm>
            <a:off x="533400" y="24003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a. </a:t>
            </a:r>
            <a:r>
              <a:rPr lang="en-US" sz="2400"/>
              <a:t>ln </a:t>
            </a:r>
            <a:r>
              <a:rPr lang="en-US" sz="2400" i="1"/>
              <a:t>e</a:t>
            </a:r>
            <a:r>
              <a:rPr lang="en-US" sz="2400" baseline="30000"/>
              <a:t>3.2</a:t>
            </a:r>
            <a:endParaRPr lang="en-US" sz="2400" b="1" i="1"/>
          </a:p>
        </p:txBody>
      </p:sp>
      <p:sp>
        <p:nvSpPr>
          <p:cNvPr id="29703" name="Text Box 7"/>
          <p:cNvSpPr txBox="1">
            <a:spLocks noChangeArrowheads="1"/>
          </p:cNvSpPr>
          <p:nvPr/>
        </p:nvSpPr>
        <p:spPr bwMode="auto">
          <a:xfrm>
            <a:off x="5105400" y="24003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b. </a:t>
            </a:r>
            <a:r>
              <a:rPr lang="en-US" sz="2400" i="1"/>
              <a:t>e</a:t>
            </a:r>
            <a:r>
              <a:rPr lang="en-US" sz="2400" baseline="30000"/>
              <a:t>2ln</a:t>
            </a:r>
            <a:r>
              <a:rPr lang="en-US" sz="2400" i="1" baseline="30000"/>
              <a:t>x</a:t>
            </a:r>
            <a:r>
              <a:rPr lang="en-US" sz="2400" baseline="30000"/>
              <a:t> </a:t>
            </a:r>
            <a:endParaRPr lang="en-US" sz="2400" b="1"/>
          </a:p>
        </p:txBody>
      </p:sp>
      <p:sp>
        <p:nvSpPr>
          <p:cNvPr id="29704" name="Text Box 8"/>
          <p:cNvSpPr txBox="1">
            <a:spLocks noChangeArrowheads="1"/>
          </p:cNvSpPr>
          <p:nvPr/>
        </p:nvSpPr>
        <p:spPr bwMode="auto">
          <a:xfrm>
            <a:off x="533400" y="424815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a:t>
            </a:r>
            <a:r>
              <a:rPr lang="en-US" sz="2400" b="1" i="1"/>
              <a:t> </a:t>
            </a:r>
            <a:r>
              <a:rPr lang="en-US" sz="2400"/>
              <a:t>ln </a:t>
            </a:r>
            <a:r>
              <a:rPr lang="en-US" sz="2400" i="1"/>
              <a:t>e</a:t>
            </a:r>
            <a:r>
              <a:rPr lang="en-US" sz="2400" i="1" baseline="30000"/>
              <a:t>x +</a:t>
            </a:r>
            <a:r>
              <a:rPr lang="en-US" sz="2400" baseline="30000"/>
              <a:t>4</a:t>
            </a:r>
            <a:r>
              <a:rPr lang="en-US" sz="2400" i="1" baseline="30000"/>
              <a:t>y</a:t>
            </a:r>
            <a:endParaRPr lang="en-US" sz="2400" b="1" i="1"/>
          </a:p>
        </p:txBody>
      </p:sp>
      <p:sp>
        <p:nvSpPr>
          <p:cNvPr id="29707" name="Text Box 11"/>
          <p:cNvSpPr txBox="1">
            <a:spLocks noChangeArrowheads="1"/>
          </p:cNvSpPr>
          <p:nvPr/>
        </p:nvSpPr>
        <p:spPr bwMode="auto">
          <a:xfrm>
            <a:off x="952500" y="3028950"/>
            <a:ext cx="2228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rgbClr val="FF0000"/>
                </a:solidFill>
              </a:rPr>
              <a:t>ln </a:t>
            </a:r>
            <a:r>
              <a:rPr lang="en-US" sz="2400" i="1">
                <a:solidFill>
                  <a:srgbClr val="FF0000"/>
                </a:solidFill>
              </a:rPr>
              <a:t>e</a:t>
            </a:r>
            <a:r>
              <a:rPr lang="en-US" sz="2400" baseline="30000">
                <a:solidFill>
                  <a:srgbClr val="FF0000"/>
                </a:solidFill>
              </a:rPr>
              <a:t>3.2</a:t>
            </a:r>
            <a:r>
              <a:rPr lang="en-US" sz="2400" i="1">
                <a:solidFill>
                  <a:srgbClr val="FF0000"/>
                </a:solidFill>
              </a:rPr>
              <a:t> </a:t>
            </a:r>
            <a:r>
              <a:rPr lang="en-US" sz="2400" i="1"/>
              <a:t>= </a:t>
            </a:r>
            <a:r>
              <a:rPr lang="en-US" sz="2400"/>
              <a:t>3.2</a:t>
            </a:r>
            <a:endParaRPr lang="en-US" sz="2400" b="1" i="1">
              <a:solidFill>
                <a:srgbClr val="FF0000"/>
              </a:solidFill>
            </a:endParaRPr>
          </a:p>
        </p:txBody>
      </p:sp>
      <p:sp>
        <p:nvSpPr>
          <p:cNvPr id="29708" name="Text Box 12"/>
          <p:cNvSpPr txBox="1">
            <a:spLocks noChangeArrowheads="1"/>
          </p:cNvSpPr>
          <p:nvPr/>
        </p:nvSpPr>
        <p:spPr bwMode="auto">
          <a:xfrm>
            <a:off x="5524500" y="3048000"/>
            <a:ext cx="1543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i="1">
                <a:solidFill>
                  <a:srgbClr val="FF0000"/>
                </a:solidFill>
              </a:rPr>
              <a:t>e</a:t>
            </a:r>
            <a:r>
              <a:rPr lang="en-US" sz="2400" baseline="30000">
                <a:solidFill>
                  <a:srgbClr val="FF0000"/>
                </a:solidFill>
              </a:rPr>
              <a:t>2ln</a:t>
            </a:r>
            <a:r>
              <a:rPr lang="en-US" sz="2400" i="1" baseline="30000">
                <a:solidFill>
                  <a:srgbClr val="FF0000"/>
                </a:solidFill>
              </a:rPr>
              <a:t>x</a:t>
            </a:r>
            <a:r>
              <a:rPr lang="en-US" sz="2400" baseline="30000">
                <a:solidFill>
                  <a:srgbClr val="FF0000"/>
                </a:solidFill>
              </a:rPr>
              <a:t> </a:t>
            </a:r>
            <a:r>
              <a:rPr lang="en-US" sz="2400"/>
              <a:t>= </a:t>
            </a:r>
            <a:r>
              <a:rPr lang="en-US" sz="2400" i="1"/>
              <a:t>x</a:t>
            </a:r>
            <a:r>
              <a:rPr lang="en-US" sz="2400" baseline="30000"/>
              <a:t>2</a:t>
            </a:r>
            <a:endParaRPr lang="en-US" sz="2400" b="1">
              <a:solidFill>
                <a:srgbClr val="FF0000"/>
              </a:solidFill>
            </a:endParaRPr>
          </a:p>
        </p:txBody>
      </p:sp>
      <p:sp>
        <p:nvSpPr>
          <p:cNvPr id="29709" name="Text Box 13"/>
          <p:cNvSpPr txBox="1">
            <a:spLocks noChangeArrowheads="1"/>
          </p:cNvSpPr>
          <p:nvPr/>
        </p:nvSpPr>
        <p:spPr bwMode="auto">
          <a:xfrm>
            <a:off x="971550" y="48387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rgbClr val="FF0000"/>
                </a:solidFill>
              </a:rPr>
              <a:t>ln </a:t>
            </a:r>
            <a:r>
              <a:rPr lang="en-US" sz="2400" i="1">
                <a:solidFill>
                  <a:srgbClr val="FF0000"/>
                </a:solidFill>
              </a:rPr>
              <a:t>e</a:t>
            </a:r>
            <a:r>
              <a:rPr lang="en-US" sz="2400" i="1" baseline="30000"/>
              <a:t>x + </a:t>
            </a:r>
            <a:r>
              <a:rPr lang="en-US" sz="2400" baseline="30000"/>
              <a:t>4</a:t>
            </a:r>
            <a:r>
              <a:rPr lang="en-US" sz="2400" i="1" baseline="30000"/>
              <a:t>y</a:t>
            </a:r>
            <a:r>
              <a:rPr lang="en-US" sz="2400" i="1" baseline="30000">
                <a:solidFill>
                  <a:srgbClr val="FF0000"/>
                </a:solidFill>
              </a:rPr>
              <a:t> </a:t>
            </a:r>
            <a:r>
              <a:rPr lang="en-US" sz="2400" i="1" baseline="30000"/>
              <a:t> </a:t>
            </a:r>
            <a:r>
              <a:rPr lang="en-US" sz="2400" i="1"/>
              <a:t>= x + </a:t>
            </a:r>
            <a:r>
              <a:rPr lang="en-US" sz="2400"/>
              <a:t>4</a:t>
            </a:r>
            <a:r>
              <a:rPr lang="en-US" sz="2400" i="1"/>
              <a:t>y</a:t>
            </a:r>
            <a:endParaRPr lang="en-US" sz="2400" b="1" i="1"/>
          </a:p>
        </p:txBody>
      </p:sp>
      <p:sp>
        <p:nvSpPr>
          <p:cNvPr id="29711" name="Text Box 1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t>
            </a:r>
            <a:endParaRPr lang="en-US" altLang="en-US" sz="2600">
              <a:solidFill>
                <a:schemeClr val="accent2"/>
              </a:solidFill>
              <a:latin typeface="Arial MT Bl" charset="0"/>
            </a:endParaRPr>
          </a:p>
        </p:txBody>
      </p:sp>
    </p:spTree>
    <p:extLst>
      <p:ext uri="{BB962C8B-B14F-4D97-AF65-F5344CB8AC3E}">
        <p14:creationId xmlns:p14="http://schemas.microsoft.com/office/powerpoint/2010/main" val="36690820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7"/>
                                        </p:tgtEl>
                                        <p:attrNameLst>
                                          <p:attrName>style.visibility</p:attrName>
                                        </p:attrNameLst>
                                      </p:cBhvr>
                                      <p:to>
                                        <p:strVal val="visible"/>
                                      </p:to>
                                    </p:set>
                                    <p:animEffect transition="in" filter="blinds(horizontal)">
                                      <p:cBhvr>
                                        <p:cTn id="7" dur="500"/>
                                        <p:tgtEl>
                                          <p:spTgt spid="297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9708"/>
                                        </p:tgtEl>
                                        <p:attrNameLst>
                                          <p:attrName>style.visibility</p:attrName>
                                        </p:attrNameLst>
                                      </p:cBhvr>
                                      <p:to>
                                        <p:strVal val="visible"/>
                                      </p:to>
                                    </p:set>
                                    <p:animScale>
                                      <p:cBhvr>
                                        <p:cTn id="12" dur="1000" decel="50000" fill="hold">
                                          <p:stCondLst>
                                            <p:cond delay="0"/>
                                          </p:stCondLst>
                                        </p:cTn>
                                        <p:tgtEl>
                                          <p:spTgt spid="2970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9708"/>
                                        </p:tgtEl>
                                        <p:attrNameLst>
                                          <p:attrName>ppt_x</p:attrName>
                                          <p:attrName>ppt_y</p:attrName>
                                        </p:attrNameLst>
                                      </p:cBhvr>
                                    </p:animMotion>
                                    <p:animEffect transition="in" filter="fade">
                                      <p:cBhvr>
                                        <p:cTn id="14" dur="1000"/>
                                        <p:tgtEl>
                                          <p:spTgt spid="2970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29709"/>
                                        </p:tgtEl>
                                        <p:attrNameLst>
                                          <p:attrName>style.visibility</p:attrName>
                                        </p:attrNameLst>
                                      </p:cBhvr>
                                      <p:to>
                                        <p:strVal val="visible"/>
                                      </p:to>
                                    </p:set>
                                    <p:animEffect transition="in" filter="strips(downRight)">
                                      <p:cBhvr>
                                        <p:cTn id="19" dur="500"/>
                                        <p:tgtEl>
                                          <p:spTgt spid="29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7" grpId="0"/>
      <p:bldP spid="29708" grpId="0"/>
      <p:bldP spid="2970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685800" y="1600200"/>
            <a:ext cx="7848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a:t>The formula for continuously compounded interest is </a:t>
            </a:r>
            <a:r>
              <a:rPr lang="en-US" sz="2400" i="1"/>
              <a:t>A</a:t>
            </a:r>
            <a:r>
              <a:rPr lang="en-US" sz="2400"/>
              <a:t> =</a:t>
            </a:r>
            <a:r>
              <a:rPr lang="en-US" sz="2400" i="1"/>
              <a:t> Pe</a:t>
            </a:r>
            <a:r>
              <a:rPr lang="en-US" sz="2400" i="1" baseline="40000"/>
              <a:t>rt</a:t>
            </a:r>
            <a:r>
              <a:rPr lang="en-US" sz="2400" i="1"/>
              <a:t>, </a:t>
            </a:r>
            <a:r>
              <a:rPr lang="en-US" sz="2400"/>
              <a:t>where</a:t>
            </a:r>
            <a:r>
              <a:rPr lang="en-US" sz="2400" i="1"/>
              <a:t> A </a:t>
            </a:r>
            <a:r>
              <a:rPr lang="en-US" sz="2400"/>
              <a:t>is the total amount,</a:t>
            </a:r>
            <a:r>
              <a:rPr lang="en-US" sz="2400" i="1"/>
              <a:t> P </a:t>
            </a:r>
            <a:r>
              <a:rPr lang="en-US" sz="2400"/>
              <a:t>is the principal, </a:t>
            </a:r>
            <a:r>
              <a:rPr lang="en-US" sz="2400" i="1"/>
              <a:t>r</a:t>
            </a:r>
            <a:r>
              <a:rPr lang="en-US" sz="2400"/>
              <a:t> is the annual interest rate, and </a:t>
            </a:r>
            <a:r>
              <a:rPr lang="en-US" sz="2400" i="1"/>
              <a:t>t</a:t>
            </a:r>
            <a:r>
              <a:rPr lang="en-US" sz="2400"/>
              <a:t> is the time in years.</a:t>
            </a:r>
          </a:p>
        </p:txBody>
      </p:sp>
    </p:spTree>
    <p:extLst>
      <p:ext uri="{BB962C8B-B14F-4D97-AF65-F5344CB8AC3E}">
        <p14:creationId xmlns:p14="http://schemas.microsoft.com/office/powerpoint/2010/main" val="3051249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2" name="Picture 12" descr="EXAM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4724400"/>
            <a:ext cx="2362200" cy="15732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4339" name="Text Box 2"/>
          <p:cNvSpPr txBox="1">
            <a:spLocks noChangeArrowheads="1"/>
          </p:cNvSpPr>
          <p:nvPr/>
        </p:nvSpPr>
        <p:spPr bwMode="auto">
          <a:xfrm>
            <a:off x="304800" y="1704975"/>
            <a:ext cx="7696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a:spcBef>
                <a:spcPct val="50000"/>
              </a:spcBef>
            </a:pPr>
            <a:r>
              <a:rPr lang="en-US" altLang="en-US" sz="2400" b="1"/>
              <a:t>What is the total amount for an investment  of $500 invested at 5.25% for 40 years and compounded continuously?</a:t>
            </a:r>
            <a:endParaRPr lang="en-US" altLang="en-US" sz="2400">
              <a:latin typeface="Times" pitchFamily="18" charset="0"/>
            </a:endParaRPr>
          </a:p>
        </p:txBody>
      </p:sp>
      <p:sp>
        <p:nvSpPr>
          <p:cNvPr id="14340"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algn="ctr">
              <a:spcBef>
                <a:spcPct val="50000"/>
              </a:spcBef>
            </a:pPr>
            <a:r>
              <a:rPr lang="en-US" altLang="en-US" sz="2400">
                <a:solidFill>
                  <a:srgbClr val="006699"/>
                </a:solidFill>
                <a:latin typeface="Arial Black" pitchFamily="34" charset="0"/>
              </a:rPr>
              <a:t>Example 3: Economics Application</a:t>
            </a:r>
            <a:endParaRPr lang="en-US" altLang="en-US" sz="2600">
              <a:solidFill>
                <a:schemeClr val="accent2"/>
              </a:solidFill>
              <a:latin typeface="Arial MT Bl" charset="0"/>
            </a:endParaRPr>
          </a:p>
        </p:txBody>
      </p:sp>
      <p:sp>
        <p:nvSpPr>
          <p:cNvPr id="30724" name="Text Box 4"/>
          <p:cNvSpPr txBox="1">
            <a:spLocks noChangeArrowheads="1"/>
          </p:cNvSpPr>
          <p:nvPr/>
        </p:nvSpPr>
        <p:spPr bwMode="auto">
          <a:xfrm>
            <a:off x="304800" y="57912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a:t>The total amount is $4083.08. </a:t>
            </a:r>
          </a:p>
        </p:txBody>
      </p:sp>
      <p:sp>
        <p:nvSpPr>
          <p:cNvPr id="30725" name="Text Box 5"/>
          <p:cNvSpPr txBox="1">
            <a:spLocks noChangeArrowheads="1"/>
          </p:cNvSpPr>
          <p:nvPr/>
        </p:nvSpPr>
        <p:spPr bwMode="auto">
          <a:xfrm>
            <a:off x="304800" y="30480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i="1"/>
              <a:t>A = Pe</a:t>
            </a:r>
            <a:r>
              <a:rPr lang="en-US" sz="2400" i="1" baseline="40000"/>
              <a:t>rt</a:t>
            </a:r>
          </a:p>
        </p:txBody>
      </p:sp>
      <p:sp>
        <p:nvSpPr>
          <p:cNvPr id="30726" name="Text Box 6"/>
          <p:cNvSpPr txBox="1">
            <a:spLocks noChangeArrowheads="1"/>
          </p:cNvSpPr>
          <p:nvPr/>
        </p:nvSpPr>
        <p:spPr bwMode="auto">
          <a:xfrm>
            <a:off x="3581400" y="3825875"/>
            <a:ext cx="47244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a:spcBef>
                <a:spcPct val="50000"/>
              </a:spcBef>
            </a:pPr>
            <a:r>
              <a:rPr lang="en-US" sz="2400" i="1">
                <a:solidFill>
                  <a:srgbClr val="3333FF"/>
                </a:solidFill>
                <a:latin typeface="Arial" charset="0"/>
              </a:rPr>
              <a:t>Substitute 500 for P, 0.0525 for r, and 40 for t.</a:t>
            </a:r>
            <a:endParaRPr lang="en-US" sz="2400" i="1">
              <a:latin typeface="Arial" charset="0"/>
              <a:sym typeface="Symbol" pitchFamily="18" charset="2"/>
            </a:endParaRPr>
          </a:p>
        </p:txBody>
      </p:sp>
      <p:sp>
        <p:nvSpPr>
          <p:cNvPr id="30727" name="Text Box 7"/>
          <p:cNvSpPr txBox="1">
            <a:spLocks noChangeArrowheads="1"/>
          </p:cNvSpPr>
          <p:nvPr/>
        </p:nvSpPr>
        <p:spPr bwMode="auto">
          <a:xfrm>
            <a:off x="304800" y="38100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i="1"/>
              <a:t>A = </a:t>
            </a:r>
            <a:r>
              <a:rPr lang="en-US" sz="2400">
                <a:solidFill>
                  <a:srgbClr val="FF0000"/>
                </a:solidFill>
              </a:rPr>
              <a:t>500</a:t>
            </a:r>
            <a:r>
              <a:rPr lang="en-US" sz="2400" i="1"/>
              <a:t>e</a:t>
            </a:r>
            <a:r>
              <a:rPr lang="en-US" sz="2400" baseline="40000">
                <a:solidFill>
                  <a:srgbClr val="FF0000"/>
                </a:solidFill>
              </a:rPr>
              <a:t>0.0525</a:t>
            </a:r>
            <a:r>
              <a:rPr lang="en-US" sz="2400" baseline="40000"/>
              <a:t>(</a:t>
            </a:r>
            <a:r>
              <a:rPr lang="en-US" sz="2400" baseline="40000">
                <a:solidFill>
                  <a:srgbClr val="FF0000"/>
                </a:solidFill>
              </a:rPr>
              <a:t>40</a:t>
            </a:r>
            <a:r>
              <a:rPr lang="en-US" sz="2400" baseline="40000"/>
              <a:t>)</a:t>
            </a:r>
          </a:p>
        </p:txBody>
      </p:sp>
      <p:sp>
        <p:nvSpPr>
          <p:cNvPr id="30728" name="Text Box 8"/>
          <p:cNvSpPr txBox="1">
            <a:spLocks noChangeArrowheads="1"/>
          </p:cNvSpPr>
          <p:nvPr/>
        </p:nvSpPr>
        <p:spPr bwMode="auto">
          <a:xfrm>
            <a:off x="3581400" y="4789488"/>
            <a:ext cx="29718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a:spcBef>
                <a:spcPct val="50000"/>
              </a:spcBef>
            </a:pPr>
            <a:r>
              <a:rPr lang="en-US" sz="2400" i="1">
                <a:solidFill>
                  <a:srgbClr val="3333FF"/>
                </a:solidFill>
                <a:latin typeface="Arial" charset="0"/>
              </a:rPr>
              <a:t>Use the e</a:t>
            </a:r>
            <a:r>
              <a:rPr lang="en-US" sz="2400" i="1" baseline="40000">
                <a:solidFill>
                  <a:srgbClr val="3333FF"/>
                </a:solidFill>
                <a:latin typeface="Arial" charset="0"/>
              </a:rPr>
              <a:t>x </a:t>
            </a:r>
            <a:r>
              <a:rPr lang="en-US" sz="2400" i="1">
                <a:solidFill>
                  <a:srgbClr val="3333FF"/>
                </a:solidFill>
                <a:latin typeface="Arial" charset="0"/>
              </a:rPr>
              <a:t>key on a calculator.</a:t>
            </a:r>
            <a:endParaRPr lang="en-US" sz="2400" i="1">
              <a:latin typeface="Arial" charset="0"/>
              <a:sym typeface="Symbol" pitchFamily="18" charset="2"/>
            </a:endParaRPr>
          </a:p>
        </p:txBody>
      </p:sp>
      <p:sp>
        <p:nvSpPr>
          <p:cNvPr id="30730" name="Text Box 10"/>
          <p:cNvSpPr txBox="1">
            <a:spLocks noChangeArrowheads="1"/>
          </p:cNvSpPr>
          <p:nvPr/>
        </p:nvSpPr>
        <p:spPr bwMode="auto">
          <a:xfrm>
            <a:off x="304800" y="47625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i="1"/>
              <a:t>A ≈ </a:t>
            </a:r>
            <a:r>
              <a:rPr lang="en-US" sz="2400"/>
              <a:t>4083.08</a:t>
            </a:r>
          </a:p>
        </p:txBody>
      </p:sp>
    </p:spTree>
    <p:extLst>
      <p:ext uri="{BB962C8B-B14F-4D97-AF65-F5344CB8AC3E}">
        <p14:creationId xmlns:p14="http://schemas.microsoft.com/office/powerpoint/2010/main" val="401611747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 calcmode="lin" valueType="num">
                                      <p:cBhvr>
                                        <p:cTn id="7" dur="500" fill="hold"/>
                                        <p:tgtEl>
                                          <p:spTgt spid="30725"/>
                                        </p:tgtEl>
                                        <p:attrNameLst>
                                          <p:attrName>ppt_x</p:attrName>
                                        </p:attrNameLst>
                                      </p:cBhvr>
                                      <p:tavLst>
                                        <p:tav tm="0">
                                          <p:val>
                                            <p:strVal val="#ppt_x"/>
                                          </p:val>
                                        </p:tav>
                                        <p:tav tm="100000">
                                          <p:val>
                                            <p:strVal val="#ppt_x"/>
                                          </p:val>
                                        </p:tav>
                                      </p:tavLst>
                                    </p:anim>
                                    <p:anim calcmode="lin" valueType="num">
                                      <p:cBhvr>
                                        <p:cTn id="8" dur="500" fill="hold"/>
                                        <p:tgtEl>
                                          <p:spTgt spid="30725"/>
                                        </p:tgtEl>
                                        <p:attrNameLst>
                                          <p:attrName>ppt_y</p:attrName>
                                        </p:attrNameLst>
                                      </p:cBhvr>
                                      <p:tavLst>
                                        <p:tav tm="0">
                                          <p:val>
                                            <p:strVal val="#ppt_y-#ppt_h/2"/>
                                          </p:val>
                                        </p:tav>
                                        <p:tav tm="100000">
                                          <p:val>
                                            <p:strVal val="#ppt_y"/>
                                          </p:val>
                                        </p:tav>
                                      </p:tavLst>
                                    </p:anim>
                                    <p:anim calcmode="lin" valueType="num">
                                      <p:cBhvr>
                                        <p:cTn id="9" dur="500" fill="hold"/>
                                        <p:tgtEl>
                                          <p:spTgt spid="30725"/>
                                        </p:tgtEl>
                                        <p:attrNameLst>
                                          <p:attrName>ppt_w</p:attrName>
                                        </p:attrNameLst>
                                      </p:cBhvr>
                                      <p:tavLst>
                                        <p:tav tm="0">
                                          <p:val>
                                            <p:strVal val="#ppt_w"/>
                                          </p:val>
                                        </p:tav>
                                        <p:tav tm="100000">
                                          <p:val>
                                            <p:strVal val="#ppt_w"/>
                                          </p:val>
                                        </p:tav>
                                      </p:tavLst>
                                    </p:anim>
                                    <p:anim calcmode="lin" valueType="num">
                                      <p:cBhvr>
                                        <p:cTn id="10" dur="500" fill="hold"/>
                                        <p:tgtEl>
                                          <p:spTgt spid="30725"/>
                                        </p:tgtEl>
                                        <p:attrNameLst>
                                          <p:attrName>ppt_h</p:attrName>
                                        </p:attrNameLst>
                                      </p:cBhvr>
                                      <p:tavLst>
                                        <p:tav tm="0">
                                          <p:val>
                                            <p:fltVal val="0"/>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1" fill="hold" grpId="0" nodeType="clickEffect">
                                  <p:stCondLst>
                                    <p:cond delay="0"/>
                                  </p:stCondLst>
                                  <p:childTnLst>
                                    <p:set>
                                      <p:cBhvr>
                                        <p:cTn id="14" dur="1" fill="hold">
                                          <p:stCondLst>
                                            <p:cond delay="0"/>
                                          </p:stCondLst>
                                        </p:cTn>
                                        <p:tgtEl>
                                          <p:spTgt spid="30726"/>
                                        </p:tgtEl>
                                        <p:attrNameLst>
                                          <p:attrName>style.visibility</p:attrName>
                                        </p:attrNameLst>
                                      </p:cBhvr>
                                      <p:to>
                                        <p:strVal val="visible"/>
                                      </p:to>
                                    </p:set>
                                    <p:anim calcmode="lin" valueType="num">
                                      <p:cBhvr>
                                        <p:cTn id="15" dur="500" fill="hold"/>
                                        <p:tgtEl>
                                          <p:spTgt spid="30726"/>
                                        </p:tgtEl>
                                        <p:attrNameLst>
                                          <p:attrName>ppt_x</p:attrName>
                                        </p:attrNameLst>
                                      </p:cBhvr>
                                      <p:tavLst>
                                        <p:tav tm="0">
                                          <p:val>
                                            <p:strVal val="#ppt_x"/>
                                          </p:val>
                                        </p:tav>
                                        <p:tav tm="100000">
                                          <p:val>
                                            <p:strVal val="#ppt_x"/>
                                          </p:val>
                                        </p:tav>
                                      </p:tavLst>
                                    </p:anim>
                                    <p:anim calcmode="lin" valueType="num">
                                      <p:cBhvr>
                                        <p:cTn id="16" dur="500" fill="hold"/>
                                        <p:tgtEl>
                                          <p:spTgt spid="30726"/>
                                        </p:tgtEl>
                                        <p:attrNameLst>
                                          <p:attrName>ppt_y</p:attrName>
                                        </p:attrNameLst>
                                      </p:cBhvr>
                                      <p:tavLst>
                                        <p:tav tm="0">
                                          <p:val>
                                            <p:strVal val="#ppt_y-#ppt_h/2"/>
                                          </p:val>
                                        </p:tav>
                                        <p:tav tm="100000">
                                          <p:val>
                                            <p:strVal val="#ppt_y"/>
                                          </p:val>
                                        </p:tav>
                                      </p:tavLst>
                                    </p:anim>
                                    <p:anim calcmode="lin" valueType="num">
                                      <p:cBhvr>
                                        <p:cTn id="17" dur="500" fill="hold"/>
                                        <p:tgtEl>
                                          <p:spTgt spid="30726"/>
                                        </p:tgtEl>
                                        <p:attrNameLst>
                                          <p:attrName>ppt_w</p:attrName>
                                        </p:attrNameLst>
                                      </p:cBhvr>
                                      <p:tavLst>
                                        <p:tav tm="0">
                                          <p:val>
                                            <p:strVal val="#ppt_w"/>
                                          </p:val>
                                        </p:tav>
                                        <p:tav tm="100000">
                                          <p:val>
                                            <p:strVal val="#ppt_w"/>
                                          </p:val>
                                        </p:tav>
                                      </p:tavLst>
                                    </p:anim>
                                    <p:anim calcmode="lin" valueType="num">
                                      <p:cBhvr>
                                        <p:cTn id="18" dur="500" fill="hold"/>
                                        <p:tgtEl>
                                          <p:spTgt spid="3072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500"/>
                            </p:stCondLst>
                            <p:childTnLst>
                              <p:par>
                                <p:cTn id="20" presetID="17" presetClass="entr" presetSubtype="1" fill="hold" grpId="0" nodeType="afterEffect">
                                  <p:stCondLst>
                                    <p:cond delay="0"/>
                                  </p:stCondLst>
                                  <p:childTnLst>
                                    <p:set>
                                      <p:cBhvr>
                                        <p:cTn id="21" dur="1" fill="hold">
                                          <p:stCondLst>
                                            <p:cond delay="0"/>
                                          </p:stCondLst>
                                        </p:cTn>
                                        <p:tgtEl>
                                          <p:spTgt spid="30727"/>
                                        </p:tgtEl>
                                        <p:attrNameLst>
                                          <p:attrName>style.visibility</p:attrName>
                                        </p:attrNameLst>
                                      </p:cBhvr>
                                      <p:to>
                                        <p:strVal val="visible"/>
                                      </p:to>
                                    </p:set>
                                    <p:anim calcmode="lin" valueType="num">
                                      <p:cBhvr>
                                        <p:cTn id="22" dur="500" fill="hold"/>
                                        <p:tgtEl>
                                          <p:spTgt spid="30727"/>
                                        </p:tgtEl>
                                        <p:attrNameLst>
                                          <p:attrName>ppt_x</p:attrName>
                                        </p:attrNameLst>
                                      </p:cBhvr>
                                      <p:tavLst>
                                        <p:tav tm="0">
                                          <p:val>
                                            <p:strVal val="#ppt_x"/>
                                          </p:val>
                                        </p:tav>
                                        <p:tav tm="100000">
                                          <p:val>
                                            <p:strVal val="#ppt_x"/>
                                          </p:val>
                                        </p:tav>
                                      </p:tavLst>
                                    </p:anim>
                                    <p:anim calcmode="lin" valueType="num">
                                      <p:cBhvr>
                                        <p:cTn id="23" dur="500" fill="hold"/>
                                        <p:tgtEl>
                                          <p:spTgt spid="30727"/>
                                        </p:tgtEl>
                                        <p:attrNameLst>
                                          <p:attrName>ppt_y</p:attrName>
                                        </p:attrNameLst>
                                      </p:cBhvr>
                                      <p:tavLst>
                                        <p:tav tm="0">
                                          <p:val>
                                            <p:strVal val="#ppt_y-#ppt_h/2"/>
                                          </p:val>
                                        </p:tav>
                                        <p:tav tm="100000">
                                          <p:val>
                                            <p:strVal val="#ppt_y"/>
                                          </p:val>
                                        </p:tav>
                                      </p:tavLst>
                                    </p:anim>
                                    <p:anim calcmode="lin" valueType="num">
                                      <p:cBhvr>
                                        <p:cTn id="24" dur="500" fill="hold"/>
                                        <p:tgtEl>
                                          <p:spTgt spid="30727"/>
                                        </p:tgtEl>
                                        <p:attrNameLst>
                                          <p:attrName>ppt_w</p:attrName>
                                        </p:attrNameLst>
                                      </p:cBhvr>
                                      <p:tavLst>
                                        <p:tav tm="0">
                                          <p:val>
                                            <p:strVal val="#ppt_w"/>
                                          </p:val>
                                        </p:tav>
                                        <p:tav tm="100000">
                                          <p:val>
                                            <p:strVal val="#ppt_w"/>
                                          </p:val>
                                        </p:tav>
                                      </p:tavLst>
                                    </p:anim>
                                    <p:anim calcmode="lin" valueType="num">
                                      <p:cBhvr>
                                        <p:cTn id="25" dur="500" fill="hold"/>
                                        <p:tgtEl>
                                          <p:spTgt spid="30727"/>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1" fill="hold" grpId="0" nodeType="clickEffect">
                                  <p:stCondLst>
                                    <p:cond delay="0"/>
                                  </p:stCondLst>
                                  <p:childTnLst>
                                    <p:set>
                                      <p:cBhvr>
                                        <p:cTn id="29" dur="1" fill="hold">
                                          <p:stCondLst>
                                            <p:cond delay="0"/>
                                          </p:stCondLst>
                                        </p:cTn>
                                        <p:tgtEl>
                                          <p:spTgt spid="30728"/>
                                        </p:tgtEl>
                                        <p:attrNameLst>
                                          <p:attrName>style.visibility</p:attrName>
                                        </p:attrNameLst>
                                      </p:cBhvr>
                                      <p:to>
                                        <p:strVal val="visible"/>
                                      </p:to>
                                    </p:set>
                                    <p:anim calcmode="lin" valueType="num">
                                      <p:cBhvr>
                                        <p:cTn id="30" dur="500" fill="hold"/>
                                        <p:tgtEl>
                                          <p:spTgt spid="30728"/>
                                        </p:tgtEl>
                                        <p:attrNameLst>
                                          <p:attrName>ppt_x</p:attrName>
                                        </p:attrNameLst>
                                      </p:cBhvr>
                                      <p:tavLst>
                                        <p:tav tm="0">
                                          <p:val>
                                            <p:strVal val="#ppt_x"/>
                                          </p:val>
                                        </p:tav>
                                        <p:tav tm="100000">
                                          <p:val>
                                            <p:strVal val="#ppt_x"/>
                                          </p:val>
                                        </p:tav>
                                      </p:tavLst>
                                    </p:anim>
                                    <p:anim calcmode="lin" valueType="num">
                                      <p:cBhvr>
                                        <p:cTn id="31" dur="500" fill="hold"/>
                                        <p:tgtEl>
                                          <p:spTgt spid="30728"/>
                                        </p:tgtEl>
                                        <p:attrNameLst>
                                          <p:attrName>ppt_y</p:attrName>
                                        </p:attrNameLst>
                                      </p:cBhvr>
                                      <p:tavLst>
                                        <p:tav tm="0">
                                          <p:val>
                                            <p:strVal val="#ppt_y-#ppt_h/2"/>
                                          </p:val>
                                        </p:tav>
                                        <p:tav tm="100000">
                                          <p:val>
                                            <p:strVal val="#ppt_y"/>
                                          </p:val>
                                        </p:tav>
                                      </p:tavLst>
                                    </p:anim>
                                    <p:anim calcmode="lin" valueType="num">
                                      <p:cBhvr>
                                        <p:cTn id="32" dur="500" fill="hold"/>
                                        <p:tgtEl>
                                          <p:spTgt spid="30728"/>
                                        </p:tgtEl>
                                        <p:attrNameLst>
                                          <p:attrName>ppt_w</p:attrName>
                                        </p:attrNameLst>
                                      </p:cBhvr>
                                      <p:tavLst>
                                        <p:tav tm="0">
                                          <p:val>
                                            <p:strVal val="#ppt_w"/>
                                          </p:val>
                                        </p:tav>
                                        <p:tav tm="100000">
                                          <p:val>
                                            <p:strVal val="#ppt_w"/>
                                          </p:val>
                                        </p:tav>
                                      </p:tavLst>
                                    </p:anim>
                                    <p:anim calcmode="lin" valueType="num">
                                      <p:cBhvr>
                                        <p:cTn id="33" dur="500" fill="hold"/>
                                        <p:tgtEl>
                                          <p:spTgt spid="30728"/>
                                        </p:tgtEl>
                                        <p:attrNameLst>
                                          <p:attrName>ppt_h</p:attrName>
                                        </p:attrNameLst>
                                      </p:cBhvr>
                                      <p:tavLst>
                                        <p:tav tm="0">
                                          <p:val>
                                            <p:fltVal val="0"/>
                                          </p:val>
                                        </p:tav>
                                        <p:tav tm="100000">
                                          <p:val>
                                            <p:strVal val="#ppt_h"/>
                                          </p:val>
                                        </p:tav>
                                      </p:tavLst>
                                    </p:anim>
                                  </p:childTnLst>
                                </p:cTn>
                              </p:par>
                            </p:childTnLst>
                          </p:cTn>
                        </p:par>
                        <p:par>
                          <p:cTn id="34" fill="hold" nodeType="afterGroup">
                            <p:stCondLst>
                              <p:cond delay="500"/>
                            </p:stCondLst>
                            <p:childTnLst>
                              <p:par>
                                <p:cTn id="35" presetID="17" presetClass="entr" presetSubtype="1" fill="hold" nodeType="afterEffect">
                                  <p:stCondLst>
                                    <p:cond delay="0"/>
                                  </p:stCondLst>
                                  <p:childTnLst>
                                    <p:set>
                                      <p:cBhvr>
                                        <p:cTn id="36" dur="1" fill="hold">
                                          <p:stCondLst>
                                            <p:cond delay="0"/>
                                          </p:stCondLst>
                                        </p:cTn>
                                        <p:tgtEl>
                                          <p:spTgt spid="30732"/>
                                        </p:tgtEl>
                                        <p:attrNameLst>
                                          <p:attrName>style.visibility</p:attrName>
                                        </p:attrNameLst>
                                      </p:cBhvr>
                                      <p:to>
                                        <p:strVal val="visible"/>
                                      </p:to>
                                    </p:set>
                                    <p:anim calcmode="lin" valueType="num">
                                      <p:cBhvr>
                                        <p:cTn id="37" dur="500" fill="hold"/>
                                        <p:tgtEl>
                                          <p:spTgt spid="30732"/>
                                        </p:tgtEl>
                                        <p:attrNameLst>
                                          <p:attrName>ppt_x</p:attrName>
                                        </p:attrNameLst>
                                      </p:cBhvr>
                                      <p:tavLst>
                                        <p:tav tm="0">
                                          <p:val>
                                            <p:strVal val="#ppt_x"/>
                                          </p:val>
                                        </p:tav>
                                        <p:tav tm="100000">
                                          <p:val>
                                            <p:strVal val="#ppt_x"/>
                                          </p:val>
                                        </p:tav>
                                      </p:tavLst>
                                    </p:anim>
                                    <p:anim calcmode="lin" valueType="num">
                                      <p:cBhvr>
                                        <p:cTn id="38" dur="500" fill="hold"/>
                                        <p:tgtEl>
                                          <p:spTgt spid="30732"/>
                                        </p:tgtEl>
                                        <p:attrNameLst>
                                          <p:attrName>ppt_y</p:attrName>
                                        </p:attrNameLst>
                                      </p:cBhvr>
                                      <p:tavLst>
                                        <p:tav tm="0">
                                          <p:val>
                                            <p:strVal val="#ppt_y-#ppt_h/2"/>
                                          </p:val>
                                        </p:tav>
                                        <p:tav tm="100000">
                                          <p:val>
                                            <p:strVal val="#ppt_y"/>
                                          </p:val>
                                        </p:tav>
                                      </p:tavLst>
                                    </p:anim>
                                    <p:anim calcmode="lin" valueType="num">
                                      <p:cBhvr>
                                        <p:cTn id="39" dur="500" fill="hold"/>
                                        <p:tgtEl>
                                          <p:spTgt spid="30732"/>
                                        </p:tgtEl>
                                        <p:attrNameLst>
                                          <p:attrName>ppt_w</p:attrName>
                                        </p:attrNameLst>
                                      </p:cBhvr>
                                      <p:tavLst>
                                        <p:tav tm="0">
                                          <p:val>
                                            <p:strVal val="#ppt_w"/>
                                          </p:val>
                                        </p:tav>
                                        <p:tav tm="100000">
                                          <p:val>
                                            <p:strVal val="#ppt_w"/>
                                          </p:val>
                                        </p:tav>
                                      </p:tavLst>
                                    </p:anim>
                                    <p:anim calcmode="lin" valueType="num">
                                      <p:cBhvr>
                                        <p:cTn id="40" dur="500" fill="hold"/>
                                        <p:tgtEl>
                                          <p:spTgt spid="30732"/>
                                        </p:tgtEl>
                                        <p:attrNameLst>
                                          <p:attrName>ppt_h</p:attrName>
                                        </p:attrNameLst>
                                      </p:cBhvr>
                                      <p:tavLst>
                                        <p:tav tm="0">
                                          <p:val>
                                            <p:fltVal val="0"/>
                                          </p:val>
                                        </p:tav>
                                        <p:tav tm="100000">
                                          <p:val>
                                            <p:strVal val="#ppt_h"/>
                                          </p:val>
                                        </p:tav>
                                      </p:tavLst>
                                    </p:anim>
                                  </p:childTnLst>
                                </p:cTn>
                              </p:par>
                            </p:childTnLst>
                          </p:cTn>
                        </p:par>
                        <p:par>
                          <p:cTn id="41" fill="hold" nodeType="afterGroup">
                            <p:stCondLst>
                              <p:cond delay="1000"/>
                            </p:stCondLst>
                            <p:childTnLst>
                              <p:par>
                                <p:cTn id="42" presetID="17" presetClass="entr" presetSubtype="1" fill="hold" grpId="0" nodeType="afterEffect">
                                  <p:stCondLst>
                                    <p:cond delay="0"/>
                                  </p:stCondLst>
                                  <p:childTnLst>
                                    <p:set>
                                      <p:cBhvr>
                                        <p:cTn id="43" dur="1" fill="hold">
                                          <p:stCondLst>
                                            <p:cond delay="0"/>
                                          </p:stCondLst>
                                        </p:cTn>
                                        <p:tgtEl>
                                          <p:spTgt spid="30730"/>
                                        </p:tgtEl>
                                        <p:attrNameLst>
                                          <p:attrName>style.visibility</p:attrName>
                                        </p:attrNameLst>
                                      </p:cBhvr>
                                      <p:to>
                                        <p:strVal val="visible"/>
                                      </p:to>
                                    </p:set>
                                    <p:anim calcmode="lin" valueType="num">
                                      <p:cBhvr>
                                        <p:cTn id="44" dur="500" fill="hold"/>
                                        <p:tgtEl>
                                          <p:spTgt spid="30730"/>
                                        </p:tgtEl>
                                        <p:attrNameLst>
                                          <p:attrName>ppt_x</p:attrName>
                                        </p:attrNameLst>
                                      </p:cBhvr>
                                      <p:tavLst>
                                        <p:tav tm="0">
                                          <p:val>
                                            <p:strVal val="#ppt_x"/>
                                          </p:val>
                                        </p:tav>
                                        <p:tav tm="100000">
                                          <p:val>
                                            <p:strVal val="#ppt_x"/>
                                          </p:val>
                                        </p:tav>
                                      </p:tavLst>
                                    </p:anim>
                                    <p:anim calcmode="lin" valueType="num">
                                      <p:cBhvr>
                                        <p:cTn id="45" dur="500" fill="hold"/>
                                        <p:tgtEl>
                                          <p:spTgt spid="30730"/>
                                        </p:tgtEl>
                                        <p:attrNameLst>
                                          <p:attrName>ppt_y</p:attrName>
                                        </p:attrNameLst>
                                      </p:cBhvr>
                                      <p:tavLst>
                                        <p:tav tm="0">
                                          <p:val>
                                            <p:strVal val="#ppt_y-#ppt_h/2"/>
                                          </p:val>
                                        </p:tav>
                                        <p:tav tm="100000">
                                          <p:val>
                                            <p:strVal val="#ppt_y"/>
                                          </p:val>
                                        </p:tav>
                                      </p:tavLst>
                                    </p:anim>
                                    <p:anim calcmode="lin" valueType="num">
                                      <p:cBhvr>
                                        <p:cTn id="46" dur="500" fill="hold"/>
                                        <p:tgtEl>
                                          <p:spTgt spid="30730"/>
                                        </p:tgtEl>
                                        <p:attrNameLst>
                                          <p:attrName>ppt_w</p:attrName>
                                        </p:attrNameLst>
                                      </p:cBhvr>
                                      <p:tavLst>
                                        <p:tav tm="0">
                                          <p:val>
                                            <p:strVal val="#ppt_w"/>
                                          </p:val>
                                        </p:tav>
                                        <p:tav tm="100000">
                                          <p:val>
                                            <p:strVal val="#ppt_w"/>
                                          </p:val>
                                        </p:tav>
                                      </p:tavLst>
                                    </p:anim>
                                    <p:anim calcmode="lin" valueType="num">
                                      <p:cBhvr>
                                        <p:cTn id="47" dur="500" fill="hold"/>
                                        <p:tgtEl>
                                          <p:spTgt spid="30730"/>
                                        </p:tgtEl>
                                        <p:attrNameLst>
                                          <p:attrName>ppt_h</p:attrName>
                                        </p:attrNameLst>
                                      </p:cBhvr>
                                      <p:tavLst>
                                        <p:tav tm="0">
                                          <p:val>
                                            <p:fltVal val="0"/>
                                          </p:val>
                                        </p:tav>
                                        <p:tav tm="100000">
                                          <p:val>
                                            <p:strVal val="#ppt_h"/>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17" presetClass="entr" presetSubtype="1" fill="hold" grpId="0" nodeType="clickEffect">
                                  <p:stCondLst>
                                    <p:cond delay="0"/>
                                  </p:stCondLst>
                                  <p:childTnLst>
                                    <p:set>
                                      <p:cBhvr>
                                        <p:cTn id="51" dur="1" fill="hold">
                                          <p:stCondLst>
                                            <p:cond delay="0"/>
                                          </p:stCondLst>
                                        </p:cTn>
                                        <p:tgtEl>
                                          <p:spTgt spid="30724"/>
                                        </p:tgtEl>
                                        <p:attrNameLst>
                                          <p:attrName>style.visibility</p:attrName>
                                        </p:attrNameLst>
                                      </p:cBhvr>
                                      <p:to>
                                        <p:strVal val="visible"/>
                                      </p:to>
                                    </p:set>
                                    <p:anim calcmode="lin" valueType="num">
                                      <p:cBhvr>
                                        <p:cTn id="52" dur="500" fill="hold"/>
                                        <p:tgtEl>
                                          <p:spTgt spid="30724"/>
                                        </p:tgtEl>
                                        <p:attrNameLst>
                                          <p:attrName>ppt_x</p:attrName>
                                        </p:attrNameLst>
                                      </p:cBhvr>
                                      <p:tavLst>
                                        <p:tav tm="0">
                                          <p:val>
                                            <p:strVal val="#ppt_x"/>
                                          </p:val>
                                        </p:tav>
                                        <p:tav tm="100000">
                                          <p:val>
                                            <p:strVal val="#ppt_x"/>
                                          </p:val>
                                        </p:tav>
                                      </p:tavLst>
                                    </p:anim>
                                    <p:anim calcmode="lin" valueType="num">
                                      <p:cBhvr>
                                        <p:cTn id="53" dur="500" fill="hold"/>
                                        <p:tgtEl>
                                          <p:spTgt spid="30724"/>
                                        </p:tgtEl>
                                        <p:attrNameLst>
                                          <p:attrName>ppt_y</p:attrName>
                                        </p:attrNameLst>
                                      </p:cBhvr>
                                      <p:tavLst>
                                        <p:tav tm="0">
                                          <p:val>
                                            <p:strVal val="#ppt_y-#ppt_h/2"/>
                                          </p:val>
                                        </p:tav>
                                        <p:tav tm="100000">
                                          <p:val>
                                            <p:strVal val="#ppt_y"/>
                                          </p:val>
                                        </p:tav>
                                      </p:tavLst>
                                    </p:anim>
                                    <p:anim calcmode="lin" valueType="num">
                                      <p:cBhvr>
                                        <p:cTn id="54" dur="500" fill="hold"/>
                                        <p:tgtEl>
                                          <p:spTgt spid="30724"/>
                                        </p:tgtEl>
                                        <p:attrNameLst>
                                          <p:attrName>ppt_w</p:attrName>
                                        </p:attrNameLst>
                                      </p:cBhvr>
                                      <p:tavLst>
                                        <p:tav tm="0">
                                          <p:val>
                                            <p:strVal val="#ppt_w"/>
                                          </p:val>
                                        </p:tav>
                                        <p:tav tm="100000">
                                          <p:val>
                                            <p:strVal val="#ppt_w"/>
                                          </p:val>
                                        </p:tav>
                                      </p:tavLst>
                                    </p:anim>
                                    <p:anim calcmode="lin" valueType="num">
                                      <p:cBhvr>
                                        <p:cTn id="55" dur="500" fill="hold"/>
                                        <p:tgtEl>
                                          <p:spTgt spid="307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30725" grpId="0"/>
      <p:bldP spid="30726" grpId="0"/>
      <p:bldP spid="30727" grpId="0"/>
      <p:bldP spid="30728" grpId="0"/>
      <p:bldP spid="307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762000" y="16764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endParaRPr lang="en-US" sz="2400"/>
          </a:p>
        </p:txBody>
      </p:sp>
      <p:sp>
        <p:nvSpPr>
          <p:cNvPr id="15363" name="Text Box 5"/>
          <p:cNvSpPr txBox="1">
            <a:spLocks noChangeArrowheads="1"/>
          </p:cNvSpPr>
          <p:nvPr/>
        </p:nvSpPr>
        <p:spPr bwMode="auto">
          <a:xfrm>
            <a:off x="457200" y="1371600"/>
            <a:ext cx="7924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000">
                <a:solidFill>
                  <a:schemeClr val="tx1"/>
                </a:solidFill>
                <a:latin typeface="Verdana" pitchFamily="34" charset="0"/>
              </a:defRPr>
            </a:lvl1pPr>
            <a:lvl2pPr marL="742950" indent="-285750" eaLnBrk="0" hangingPunct="0">
              <a:defRPr sz="4000">
                <a:solidFill>
                  <a:schemeClr val="tx1"/>
                </a:solidFill>
                <a:latin typeface="Verdana" pitchFamily="34" charset="0"/>
              </a:defRPr>
            </a:lvl2pPr>
            <a:lvl3pPr marL="1143000" indent="-228600" eaLnBrk="0" hangingPunct="0">
              <a:defRPr sz="4000">
                <a:solidFill>
                  <a:schemeClr val="tx1"/>
                </a:solidFill>
                <a:latin typeface="Verdana" pitchFamily="34" charset="0"/>
              </a:defRPr>
            </a:lvl3pPr>
            <a:lvl4pPr marL="1600200" indent="-228600" eaLnBrk="0" hangingPunct="0">
              <a:defRPr sz="4000">
                <a:solidFill>
                  <a:schemeClr val="tx1"/>
                </a:solidFill>
                <a:latin typeface="Verdana" pitchFamily="34" charset="0"/>
              </a:defRPr>
            </a:lvl4pPr>
            <a:lvl5pPr marL="2057400" indent="-228600" eaLnBrk="0" hangingPunct="0">
              <a:defRPr sz="4000">
                <a:solidFill>
                  <a:schemeClr val="tx1"/>
                </a:solidFill>
                <a:latin typeface="Verdana" pitchFamily="34" charset="0"/>
              </a:defRPr>
            </a:lvl5pPr>
            <a:lvl6pPr marL="2514600" indent="-228600" eaLnBrk="0" fontAlgn="base" hangingPunct="0">
              <a:spcBef>
                <a:spcPct val="0"/>
              </a:spcBef>
              <a:spcAft>
                <a:spcPct val="0"/>
              </a:spcAft>
              <a:defRPr sz="4000">
                <a:solidFill>
                  <a:schemeClr val="tx1"/>
                </a:solidFill>
                <a:latin typeface="Verdana" pitchFamily="34" charset="0"/>
              </a:defRPr>
            </a:lvl6pPr>
            <a:lvl7pPr marL="2971800" indent="-228600" eaLnBrk="0" fontAlgn="base" hangingPunct="0">
              <a:spcBef>
                <a:spcPct val="0"/>
              </a:spcBef>
              <a:spcAft>
                <a:spcPct val="0"/>
              </a:spcAft>
              <a:defRPr sz="4000">
                <a:solidFill>
                  <a:schemeClr val="tx1"/>
                </a:solidFill>
                <a:latin typeface="Verdana" pitchFamily="34" charset="0"/>
              </a:defRPr>
            </a:lvl7pPr>
            <a:lvl8pPr marL="3429000" indent="-228600" eaLnBrk="0" fontAlgn="base" hangingPunct="0">
              <a:spcBef>
                <a:spcPct val="0"/>
              </a:spcBef>
              <a:spcAft>
                <a:spcPct val="0"/>
              </a:spcAft>
              <a:defRPr sz="4000">
                <a:solidFill>
                  <a:schemeClr val="tx1"/>
                </a:solidFill>
                <a:latin typeface="Verdana" pitchFamily="34" charset="0"/>
              </a:defRPr>
            </a:lvl8pPr>
            <a:lvl9pPr marL="3886200" indent="-228600" eaLnBrk="0" fontAlgn="base" hangingPunct="0">
              <a:spcBef>
                <a:spcPct val="0"/>
              </a:spcBef>
              <a:spcAft>
                <a:spcPct val="0"/>
              </a:spcAft>
              <a:defRPr sz="4000">
                <a:solidFill>
                  <a:schemeClr val="tx1"/>
                </a:solidFill>
                <a:latin typeface="Verdana" pitchFamily="34" charset="0"/>
              </a:defRPr>
            </a:lvl9pPr>
          </a:lstStyle>
          <a:p>
            <a:pPr eaLnBrk="1" hangingPunct="1">
              <a:spcBef>
                <a:spcPct val="50000"/>
              </a:spcBef>
            </a:pPr>
            <a:r>
              <a:rPr lang="en-US" sz="2400"/>
              <a:t>The </a:t>
            </a:r>
            <a:r>
              <a:rPr lang="en-US" sz="2400" i="1"/>
              <a:t>half-life</a:t>
            </a:r>
            <a:r>
              <a:rPr lang="en-US" sz="2400"/>
              <a:t> of a substance is the time it takes for half of the substance to breakdown or convert to another substance during the process of decay. Natural decay is modeled by the function below.</a:t>
            </a:r>
          </a:p>
        </p:txBody>
      </p:sp>
      <p:pic>
        <p:nvPicPr>
          <p:cNvPr id="69638" name="Picture 6" descr="formula"/>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bwMode="auto">
          <a:xfrm>
            <a:off x="914400" y="3600450"/>
            <a:ext cx="7075488" cy="1981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06728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69638"/>
                                        </p:tgtEl>
                                        <p:attrNameLst>
                                          <p:attrName>style.visibility</p:attrName>
                                        </p:attrNameLst>
                                      </p:cBhvr>
                                      <p:to>
                                        <p:strVal val="visible"/>
                                      </p:to>
                                    </p:set>
                                    <p:animEffect transition="in" filter="box(in)">
                                      <p:cBhvr>
                                        <p:cTn id="7" dur="500"/>
                                        <p:tgtEl>
                                          <p:spTgt spid="69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341</Words>
  <Application>Microsoft Office PowerPoint</Application>
  <PresentationFormat>On-screen Show (4:3)</PresentationFormat>
  <Paragraphs>38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DAY</dc:creator>
  <cp:lastModifiedBy>DAY</cp:lastModifiedBy>
  <cp:revision>2</cp:revision>
  <dcterms:created xsi:type="dcterms:W3CDTF">2013-03-02T20:16:59Z</dcterms:created>
  <dcterms:modified xsi:type="dcterms:W3CDTF">2013-03-03T18:55:13Z</dcterms:modified>
</cp:coreProperties>
</file>