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</p:sldMasterIdLst>
  <p:notesMasterIdLst>
    <p:notesMasterId r:id="rId9"/>
  </p:notesMasterIdLst>
  <p:sldIdLst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1F692-CD0F-4EA4-8ADF-DF6A49AA11B0}" type="datetimeFigureOut">
              <a:rPr lang="en-US" smtClean="0"/>
              <a:t>1/25/2013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7AA47-9B20-4838-84D4-F4E0C1A8F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72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17DF9AA-6CBA-4A40-8099-E684F0F33CC3}" type="slidenum">
              <a:rPr lang="en-US" sz="1200">
                <a:solidFill>
                  <a:prstClr val="black"/>
                </a:solidFill>
                <a:latin typeface="Arial" charset="0"/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1E35D4E-96E5-47A3-9823-74ACAE61BA4E}" type="slidenum">
              <a:rPr lang="en-US" sz="1200">
                <a:solidFill>
                  <a:prstClr val="black"/>
                </a:solidFill>
                <a:latin typeface="Arial" charset="0"/>
              </a:rPr>
              <a:pPr eaLnBrk="1" hangingPunct="1"/>
              <a:t>2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27E055E-2B02-4B71-A974-ADB20EC2B92A}" type="slidenum">
              <a:rPr lang="en-US" sz="1200">
                <a:solidFill>
                  <a:prstClr val="black"/>
                </a:solidFill>
                <a:latin typeface="Arial" charset="0"/>
              </a:rPr>
              <a:pPr eaLnBrk="1" hangingPunct="1"/>
              <a:t>3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D386EF0-213C-465D-8899-2035D4378829}" type="slidenum">
              <a:rPr lang="en-US" sz="1200">
                <a:solidFill>
                  <a:prstClr val="black"/>
                </a:solidFill>
                <a:latin typeface="Arial" charset="0"/>
              </a:rPr>
              <a:pPr eaLnBrk="1" hangingPunct="1"/>
              <a:t>4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8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3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81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99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57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61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7449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27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02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653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537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71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30232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424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48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02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260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441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07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71305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69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9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67476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506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92892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56898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28875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02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875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005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19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891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1078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767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008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637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436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32262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73831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78080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3486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7555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0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4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9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235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974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86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8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2212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 smtClean="0">
                <a:solidFill>
                  <a:srgbClr val="FFFFFF"/>
                </a:solidFill>
              </a:rPr>
              <a:t>Holt Algebra 2</a:t>
            </a:r>
            <a:endParaRPr lang="en-US" sz="800" b="1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152400" y="84138"/>
            <a:ext cx="8620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smtClean="0">
                <a:solidFill>
                  <a:srgbClr val="000000"/>
                </a:solidFill>
                <a:latin typeface="Arial Black" pitchFamily="34" charset="0"/>
              </a:rPr>
              <a:t>8-4</a:t>
            </a:r>
            <a:endParaRPr lang="en-US" sz="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Text Box 11"/>
          <p:cNvSpPr txBox="1">
            <a:spLocks noChangeArrowheads="1"/>
          </p:cNvSpPr>
          <p:nvPr userDrawn="1"/>
        </p:nvSpPr>
        <p:spPr bwMode="auto">
          <a:xfrm>
            <a:off x="1295400" y="68263"/>
            <a:ext cx="678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600" smtClean="0">
                <a:solidFill>
                  <a:srgbClr val="FFFFFF"/>
                </a:solidFill>
                <a:latin typeface="Arial Black" pitchFamily="34" charset="0"/>
              </a:rPr>
              <a:t>Rational Functions</a:t>
            </a:r>
          </a:p>
        </p:txBody>
      </p:sp>
    </p:spTree>
    <p:extLst>
      <p:ext uri="{BB962C8B-B14F-4D97-AF65-F5344CB8AC3E}">
        <p14:creationId xmlns:p14="http://schemas.microsoft.com/office/powerpoint/2010/main" val="223238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8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2212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 smtClean="0">
                <a:solidFill>
                  <a:srgbClr val="FFFFFF"/>
                </a:solidFill>
              </a:rPr>
              <a:t>Holt Algebra 2</a:t>
            </a:r>
            <a:endParaRPr lang="en-US" sz="800" b="1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152400" y="84138"/>
            <a:ext cx="8620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smtClean="0">
                <a:solidFill>
                  <a:srgbClr val="000000"/>
                </a:solidFill>
                <a:latin typeface="Arial Black" pitchFamily="34" charset="0"/>
              </a:rPr>
              <a:t>8-4</a:t>
            </a:r>
            <a:endParaRPr lang="en-US" sz="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Text Box 11"/>
          <p:cNvSpPr txBox="1">
            <a:spLocks noChangeArrowheads="1"/>
          </p:cNvSpPr>
          <p:nvPr userDrawn="1"/>
        </p:nvSpPr>
        <p:spPr bwMode="auto">
          <a:xfrm>
            <a:off x="1295400" y="68263"/>
            <a:ext cx="678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600" smtClean="0">
                <a:solidFill>
                  <a:srgbClr val="FFFFFF"/>
                </a:solidFill>
                <a:latin typeface="Arial Black" pitchFamily="34" charset="0"/>
              </a:rPr>
              <a:t>Rational Functions</a:t>
            </a:r>
          </a:p>
        </p:txBody>
      </p:sp>
    </p:spTree>
    <p:extLst>
      <p:ext uri="{BB962C8B-B14F-4D97-AF65-F5344CB8AC3E}">
        <p14:creationId xmlns:p14="http://schemas.microsoft.com/office/powerpoint/2010/main" val="362328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8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2212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 smtClean="0">
                <a:solidFill>
                  <a:srgbClr val="FFFFFF"/>
                </a:solidFill>
              </a:rPr>
              <a:t>Holt Algebra 2</a:t>
            </a:r>
            <a:endParaRPr lang="en-US" sz="800" b="1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152400" y="84138"/>
            <a:ext cx="8620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smtClean="0">
                <a:solidFill>
                  <a:srgbClr val="000000"/>
                </a:solidFill>
                <a:latin typeface="Arial Black" pitchFamily="34" charset="0"/>
              </a:rPr>
              <a:t>8-4</a:t>
            </a:r>
            <a:endParaRPr lang="en-US" sz="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Text Box 11"/>
          <p:cNvSpPr txBox="1">
            <a:spLocks noChangeArrowheads="1"/>
          </p:cNvSpPr>
          <p:nvPr userDrawn="1"/>
        </p:nvSpPr>
        <p:spPr bwMode="auto">
          <a:xfrm>
            <a:off x="1295400" y="68263"/>
            <a:ext cx="678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600" smtClean="0">
                <a:solidFill>
                  <a:srgbClr val="FFFFFF"/>
                </a:solidFill>
                <a:latin typeface="Arial Black" pitchFamily="34" charset="0"/>
              </a:rPr>
              <a:t>Rational Functions</a:t>
            </a:r>
          </a:p>
        </p:txBody>
      </p:sp>
    </p:spTree>
    <p:extLst>
      <p:ext uri="{BB962C8B-B14F-4D97-AF65-F5344CB8AC3E}">
        <p14:creationId xmlns:p14="http://schemas.microsoft.com/office/powerpoint/2010/main" val="2542962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8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2212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1" smtClean="0">
                <a:solidFill>
                  <a:srgbClr val="FFFFFF"/>
                </a:solidFill>
              </a:rPr>
              <a:t>Holt Algebra 2</a:t>
            </a:r>
            <a:endParaRPr lang="en-US" sz="800" b="1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152400" y="84138"/>
            <a:ext cx="8620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smtClean="0">
                <a:solidFill>
                  <a:srgbClr val="000000"/>
                </a:solidFill>
                <a:latin typeface="Arial Black" pitchFamily="34" charset="0"/>
              </a:rPr>
              <a:t>8-4</a:t>
            </a:r>
            <a:endParaRPr lang="en-US" sz="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Text Box 11"/>
          <p:cNvSpPr txBox="1">
            <a:spLocks noChangeArrowheads="1"/>
          </p:cNvSpPr>
          <p:nvPr userDrawn="1"/>
        </p:nvSpPr>
        <p:spPr bwMode="auto">
          <a:xfrm>
            <a:off x="1295400" y="68263"/>
            <a:ext cx="678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600" smtClean="0">
                <a:solidFill>
                  <a:srgbClr val="FFFFFF"/>
                </a:solidFill>
                <a:latin typeface="Arial Black" pitchFamily="34" charset="0"/>
              </a:rPr>
              <a:t>Rational Functions</a:t>
            </a:r>
          </a:p>
        </p:txBody>
      </p:sp>
    </p:spTree>
    <p:extLst>
      <p:ext uri="{BB962C8B-B14F-4D97-AF65-F5344CB8AC3E}">
        <p14:creationId xmlns:p14="http://schemas.microsoft.com/office/powerpoint/2010/main" val="231723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898525" y="1327150"/>
            <a:ext cx="77882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The values of </a:t>
            </a:r>
            <a:r>
              <a:rPr lang="en-US" i="1">
                <a:solidFill>
                  <a:srgbClr val="000000"/>
                </a:solidFill>
              </a:rPr>
              <a:t>h</a:t>
            </a:r>
            <a:r>
              <a:rPr lang="en-US">
                <a:solidFill>
                  <a:srgbClr val="000000"/>
                </a:solidFill>
              </a:rPr>
              <a:t> and </a:t>
            </a:r>
            <a:r>
              <a:rPr lang="en-US" i="1">
                <a:solidFill>
                  <a:srgbClr val="000000"/>
                </a:solidFill>
              </a:rPr>
              <a:t>k</a:t>
            </a:r>
            <a:r>
              <a:rPr lang="en-US">
                <a:solidFill>
                  <a:srgbClr val="000000"/>
                </a:solidFill>
              </a:rPr>
              <a:t> affect the locations of 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the asymptotes, the domain, and the range of rational functions whose graphs are hyperbolas.</a:t>
            </a:r>
          </a:p>
        </p:txBody>
      </p:sp>
      <p:pic>
        <p:nvPicPr>
          <p:cNvPr id="19047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9144000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306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0678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970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838200"/>
            <a:ext cx="828675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21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822325" y="1327150"/>
            <a:ext cx="7864475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In some cases, both the numerator and the denominator of a rational function will equal 0 for a particular value of </a:t>
            </a:r>
            <a:r>
              <a:rPr lang="en-US" i="1">
                <a:solidFill>
                  <a:srgbClr val="000000"/>
                </a:solidFill>
              </a:rPr>
              <a:t>x</a:t>
            </a:r>
            <a:r>
              <a:rPr lang="en-US">
                <a:solidFill>
                  <a:srgbClr val="000000"/>
                </a:solidFill>
              </a:rPr>
              <a:t>. As a result, the function will be undefined at this </a:t>
            </a:r>
            <a:r>
              <a:rPr lang="en-US" i="1">
                <a:solidFill>
                  <a:srgbClr val="000000"/>
                </a:solidFill>
              </a:rPr>
              <a:t>x</a:t>
            </a:r>
            <a:r>
              <a:rPr lang="en-US">
                <a:solidFill>
                  <a:srgbClr val="000000"/>
                </a:solidFill>
              </a:rPr>
              <a:t>-value. If this is the case, the graph of the function may have a </a:t>
            </a:r>
            <a:r>
              <a:rPr lang="en-US" i="1">
                <a:solidFill>
                  <a:srgbClr val="000000"/>
                </a:solidFill>
              </a:rPr>
              <a:t>hole</a:t>
            </a:r>
            <a:r>
              <a:rPr lang="en-US">
                <a:solidFill>
                  <a:srgbClr val="000000"/>
                </a:solidFill>
              </a:rPr>
              <a:t>. A </a:t>
            </a:r>
            <a:r>
              <a:rPr lang="en-US" b="1" u="sng">
                <a:solidFill>
                  <a:srgbClr val="000000"/>
                </a:solidFill>
              </a:rPr>
              <a:t>hole</a:t>
            </a:r>
            <a:r>
              <a:rPr lang="en-US">
                <a:solidFill>
                  <a:srgbClr val="000000"/>
                </a:solidFill>
              </a:rPr>
              <a:t> is an omitted point in a graph.</a:t>
            </a:r>
          </a:p>
        </p:txBody>
      </p:sp>
      <p:pic>
        <p:nvPicPr>
          <p:cNvPr id="20483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9050"/>
            <a:ext cx="918210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471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</Words>
  <Application>Microsoft Office PowerPoint</Application>
  <PresentationFormat>On-screen Show (4:3)</PresentationFormat>
  <Paragraphs>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Default Design</vt:lpstr>
      <vt:lpstr>1_Default Design</vt:lpstr>
      <vt:lpstr>2_Default Design</vt:lpstr>
      <vt:lpstr>3_Default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ConfigMe</dc:creator>
  <cp:lastModifiedBy>ConfigMe</cp:lastModifiedBy>
  <cp:revision>1</cp:revision>
  <dcterms:created xsi:type="dcterms:W3CDTF">2013-01-25T14:03:46Z</dcterms:created>
  <dcterms:modified xsi:type="dcterms:W3CDTF">2013-01-25T14:05:41Z</dcterms:modified>
</cp:coreProperties>
</file>