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heme/themeOverride5.xml" ContentType="application/vnd.openxmlformats-officedocument.themeOverr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theme/themeOverride6.xml" ContentType="application/vnd.openxmlformats-officedocument.themeOverride+xml"/>
  <Override PartName="/ppt/charts/chart11.xml" ContentType="application/vnd.openxmlformats-officedocument.drawingml.chart+xml"/>
  <Override PartName="/ppt/theme/themeOverride7.xml" ContentType="application/vnd.openxmlformats-officedocument.themeOverride+xml"/>
  <Override PartName="/ppt/charts/chart12.xml" ContentType="application/vnd.openxmlformats-officedocument.drawingml.chart+xml"/>
  <Override PartName="/ppt/theme/themeOverride8.xml" ContentType="application/vnd.openxmlformats-officedocument.themeOverride+xml"/>
  <Override PartName="/ppt/charts/chart13.xml" ContentType="application/vnd.openxmlformats-officedocument.drawingml.chart+xml"/>
  <Override PartName="/ppt/theme/themeOverride9.xml" ContentType="application/vnd.openxmlformats-officedocument.themeOverride+xml"/>
  <Override PartName="/ppt/charts/chart14.xml" ContentType="application/vnd.openxmlformats-officedocument.drawingml.chart+xml"/>
  <Override PartName="/ppt/theme/themeOverride10.xml" ContentType="application/vnd.openxmlformats-officedocument.themeOverride+xml"/>
  <Override PartName="/ppt/charts/chart15.xml" ContentType="application/vnd.openxmlformats-officedocument.drawingml.chart+xml"/>
  <Override PartName="/ppt/theme/themeOverride11.xml" ContentType="application/vnd.openxmlformats-officedocument.themeOverride+xml"/>
  <Override PartName="/ppt/charts/chart16.xml" ContentType="application/vnd.openxmlformats-officedocument.drawingml.chart+xml"/>
  <Override PartName="/ppt/theme/themeOverride1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1"/>
  </p:handoutMasterIdLst>
  <p:sldIdLst>
    <p:sldId id="256" r:id="rId2"/>
    <p:sldId id="257" r:id="rId3"/>
    <p:sldId id="261" r:id="rId4"/>
    <p:sldId id="263" r:id="rId5"/>
    <p:sldId id="272" r:id="rId6"/>
    <p:sldId id="264" r:id="rId7"/>
    <p:sldId id="258" r:id="rId8"/>
    <p:sldId id="273" r:id="rId9"/>
    <p:sldId id="259" r:id="rId10"/>
    <p:sldId id="274" r:id="rId11"/>
    <p:sldId id="260" r:id="rId12"/>
    <p:sldId id="262" r:id="rId13"/>
    <p:sldId id="266" r:id="rId14"/>
    <p:sldId id="265" r:id="rId15"/>
    <p:sldId id="267" r:id="rId16"/>
    <p:sldId id="268" r:id="rId17"/>
    <p:sldId id="269" r:id="rId18"/>
    <p:sldId id="270" r:id="rId19"/>
    <p:sldId id="271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6DFF"/>
    <a:srgbClr val="5260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6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fpscn-staff.fayar.net\home$\Kristy.Scott\We%20Surveys\FHS%20WE%20Survey_chrts_2012-2013.xls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\\fpscn-staff.fayar.net\home$\Kristy.Scott\We%20Surveys\FHS%20WE%20Survey_chrts_2012-2013.xls" TargetMode="External"/><Relationship Id="rId1" Type="http://schemas.openxmlformats.org/officeDocument/2006/relationships/themeOverride" Target="../theme/themeOverride6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risty.Scott\Documents\FHS%20Principal%20Eval%20Charts2013.xlsx" TargetMode="External"/><Relationship Id="rId1" Type="http://schemas.openxmlformats.org/officeDocument/2006/relationships/themeOverride" Target="../theme/themeOverride7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risty.Scott\Documents\FHS%20Principal%20Eval%20Charts2013.xlsx" TargetMode="External"/><Relationship Id="rId1" Type="http://schemas.openxmlformats.org/officeDocument/2006/relationships/themeOverride" Target="../theme/themeOverride8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risty.Scott\Documents\FHS%20Principal%20Eval%20Charts2013.xlsx" TargetMode="External"/><Relationship Id="rId1" Type="http://schemas.openxmlformats.org/officeDocument/2006/relationships/themeOverride" Target="../theme/themeOverride9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risty.Scott\Documents\FHS%20Principal%20Eval%20Charts2013.xlsx" TargetMode="External"/><Relationship Id="rId1" Type="http://schemas.openxmlformats.org/officeDocument/2006/relationships/themeOverride" Target="../theme/themeOverride10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risty.Scott\Documents\FHS%20Principal%20Eval%20Charts2013.xlsx" TargetMode="External"/><Relationship Id="rId1" Type="http://schemas.openxmlformats.org/officeDocument/2006/relationships/themeOverride" Target="../theme/themeOverride11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risty.Scott\Documents\FHS%20Principal%20Eval%20Charts2013.xlsx" TargetMode="External"/><Relationship Id="rId1" Type="http://schemas.openxmlformats.org/officeDocument/2006/relationships/themeOverride" Target="../theme/themeOverride12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fpscn-staff.fayar.net\home$\Kristy.Scott\We%20Surveys\FHS%20WE%20Survey_chrts_2012-2013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risty.Scott\Desktop\FHS%20WE%20Survey_chrts_2012-2013_2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fpscn-staff.fayar.net\home$\Kristy.Scott\We%20Surveys\FHS%20WE%20Survey_chrts_2012-2013.xls" TargetMode="External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\\fpscn-staff.fayar.net\home$\Kristy.Scott\We%20Surveys\FHS%20WE%20Survey_chrts_2012-2013.xls" TargetMode="External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\\fpscn-staff.fayar.net\home$\Kristy.Scott\We%20Surveys\FHS%20WE%20Survey_chrts_2012-2013.xls" TargetMode="External"/><Relationship Id="rId1" Type="http://schemas.openxmlformats.org/officeDocument/2006/relationships/themeOverride" Target="../theme/themeOverride5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risty.Scott\Desktop\FHS%20WE%20Survey_chrts_2012-2013_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WE Survey 2012: "Relationship" Construct Comparison by Item % Agree</a:t>
            </a:r>
          </a:p>
        </c:rich>
      </c:tx>
      <c:layout>
        <c:manualLayout>
          <c:xMode val="edge"/>
          <c:yMode val="edge"/>
          <c:x val="0.18840576670424522"/>
          <c:y val="1.9639910427183552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58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4.4593088071348944E-2"/>
          <c:y val="0.14566284779050737"/>
          <c:w val="0.94425863991081382"/>
          <c:h val="0.7626841243862519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relationdata!$E$24</c:f>
              <c:strCache>
                <c:ptCount val="1"/>
                <c:pt idx="0">
                  <c:v>Learner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7369183367129299E-2"/>
                  <c:y val="-3.4254245224256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8612522932961152E-2"/>
                  <c:y val="-3.14350640703464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741035297009316E-2"/>
                  <c:y val="-2.6408065603910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relationdata!$D$25:$D$27</c:f>
              <c:strCache>
                <c:ptCount val="3"/>
                <c:pt idx="0">
                  <c:v>My teachers know my interests outside of school.</c:v>
                </c:pt>
                <c:pt idx="1">
                  <c:v>My teachers know my academic interests and goals.</c:v>
                </c:pt>
                <c:pt idx="2">
                  <c:v>I can share my academic problems and concerns with my teachers.</c:v>
                </c:pt>
              </c:strCache>
            </c:strRef>
          </c:cat>
          <c:val>
            <c:numRef>
              <c:f>relationdata!$E$25:$E$27</c:f>
              <c:numCache>
                <c:formatCode>General</c:formatCode>
                <c:ptCount val="3"/>
                <c:pt idx="0">
                  <c:v>25</c:v>
                </c:pt>
                <c:pt idx="1">
                  <c:v>29</c:v>
                </c:pt>
                <c:pt idx="2">
                  <c:v>58</c:v>
                </c:pt>
              </c:numCache>
            </c:numRef>
          </c:val>
        </c:ser>
        <c:ser>
          <c:idx val="1"/>
          <c:order val="1"/>
          <c:tx>
            <c:strRef>
              <c:f>relationdata!$F$24</c:f>
              <c:strCache>
                <c:ptCount val="1"/>
                <c:pt idx="0">
                  <c:v>Teacher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9317000090707716E-2"/>
                  <c:y val="-3.25815001439059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5019648463674531E-2"/>
                  <c:y val="-3.4631923055444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377932273516033E-2"/>
                  <c:y val="-3.0944838932776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relationdata!$D$25:$D$27</c:f>
              <c:strCache>
                <c:ptCount val="3"/>
                <c:pt idx="0">
                  <c:v>My teachers know my interests outside of school.</c:v>
                </c:pt>
                <c:pt idx="1">
                  <c:v>My teachers know my academic interests and goals.</c:v>
                </c:pt>
                <c:pt idx="2">
                  <c:v>I can share my academic problems and concerns with my teachers.</c:v>
                </c:pt>
              </c:strCache>
            </c:strRef>
          </c:cat>
          <c:val>
            <c:numRef>
              <c:f>relationdata!$F$25:$F$27</c:f>
              <c:numCache>
                <c:formatCode>General</c:formatCode>
                <c:ptCount val="3"/>
                <c:pt idx="0">
                  <c:v>86</c:v>
                </c:pt>
                <c:pt idx="1">
                  <c:v>80</c:v>
                </c:pt>
                <c:pt idx="2">
                  <c:v>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8770688"/>
        <c:axId val="118784768"/>
        <c:axId val="0"/>
      </c:bar3DChart>
      <c:catAx>
        <c:axId val="118770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8784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8784768"/>
        <c:scaling>
          <c:orientation val="minMax"/>
          <c:max val="1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877068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29208467698474427"/>
          <c:y val="9.0016398847370838E-2"/>
          <c:w val="0.38461540254194082"/>
          <c:h val="3.9279820854367098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28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tx1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dirty="0"/>
              <a:t>WE Survey 2012: "Management" Construct Comparison with </a:t>
            </a:r>
            <a:r>
              <a:rPr lang="en-US" dirty="0" smtClean="0"/>
              <a:t>Principal Evaluation </a:t>
            </a:r>
          </a:p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dirty="0" smtClean="0"/>
              <a:t>(% Strongly</a:t>
            </a:r>
            <a:r>
              <a:rPr lang="en-US" baseline="0" dirty="0" smtClean="0"/>
              <a:t> Agree only)</a:t>
            </a:r>
            <a:r>
              <a:rPr lang="en-US" dirty="0" smtClean="0"/>
              <a:t> </a:t>
            </a:r>
            <a:endParaRPr lang="en-US" dirty="0"/>
          </a:p>
        </c:rich>
      </c:tx>
      <c:layout>
        <c:manualLayout>
          <c:xMode val="edge"/>
          <c:yMode val="edge"/>
          <c:x val="0.2218506082205873"/>
          <c:y val="1.963990036476789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5707915273132664E-2"/>
          <c:y val="0.10147299509001637"/>
          <c:w val="0.94314381270903014"/>
          <c:h val="0.70540098199672663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invertIfNegative val="0"/>
            <c:bubble3D val="0"/>
            <c:spPr>
              <a:solidFill>
                <a:srgbClr val="000066">
                  <a:lumMod val="60000"/>
                  <a:lumOff val="40000"/>
                </a:srgbClr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invertIfNegative val="0"/>
            <c:bubble3D val="0"/>
            <c:spPr>
              <a:solidFill>
                <a:srgbClr val="000066">
                  <a:lumMod val="20000"/>
                  <a:lumOff val="80000"/>
                </a:srgbClr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invertIfNegative val="0"/>
            <c:bubble3D val="0"/>
            <c:spPr>
              <a:solidFill>
                <a:srgbClr val="0000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invertIfNegative val="0"/>
            <c:bubble3D val="0"/>
            <c:spPr>
              <a:solidFill>
                <a:srgbClr val="000066">
                  <a:lumMod val="60000"/>
                  <a:lumOff val="40000"/>
                </a:srgbClr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1.2348657086760471E-2"/>
                  <c:y val="-2.668969161178901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391321904159993E-2"/>
                  <c:y val="-2.63013604477836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5251252945125729E-3"/>
                  <c:y val="-6.4684868326934442E-4"/>
                </c:manualLayout>
              </c:layout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1200" b="1" i="0" u="none" strike="noStrike" baseline="0">
                        <a:solidFill>
                          <a:srgbClr val="000000"/>
                        </a:solidFill>
                        <a:latin typeface="Arial"/>
                        <a:cs typeface="Arial"/>
                      </a:rPr>
                      <a:t>72</a:t>
                    </a:r>
                  </a:p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1200" b="1" i="0" u="none" strike="noStrike" baseline="0">
                        <a:solidFill>
                          <a:srgbClr val="000000"/>
                        </a:solidFill>
                        <a:latin typeface="Arial"/>
                        <a:cs typeface="Arial"/>
                      </a:rPr>
                      <a:t>(39%)</a:t>
                    </a:r>
                    <a:endParaRPr lang="en-US"/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3443440807357243E-2"/>
                  <c:y val="-3.55664952682878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1200" b="1" i="0" u="none" strike="noStrike" baseline="0">
                        <a:solidFill>
                          <a:srgbClr val="000000"/>
                        </a:solidFill>
                        <a:latin typeface="Arial"/>
                        <a:cs typeface="Arial"/>
                      </a:rPr>
                      <a:t>92 </a:t>
                    </a:r>
                  </a:p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1200" b="1" i="0" u="none" strike="noStrike" baseline="0">
                        <a:solidFill>
                          <a:srgbClr val="000000"/>
                        </a:solidFill>
                        <a:latin typeface="Arial"/>
                        <a:cs typeface="Arial"/>
                      </a:rPr>
                      <a:t>(53%)</a:t>
                    </a:r>
                    <a:endParaRPr lang="en-US"/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jacobydata!$D$10:$I$11</c:f>
              <c:multiLvlStrCache>
                <c:ptCount val="6"/>
                <c:lvl>
                  <c:pt idx="0">
                    <c:v>School Administration implements change without undue stress.</c:v>
                  </c:pt>
                  <c:pt idx="1">
                    <c:v>School Administration implements change without undue stress.</c:v>
                  </c:pt>
                  <c:pt idx="2">
                    <c:v>Implements change without undue stress.</c:v>
                  </c:pt>
                  <c:pt idx="4">
                    <c:v>School administrators resolve conflicts effectively.</c:v>
                  </c:pt>
                  <c:pt idx="5">
                    <c:v>Resolves conflicts effectively.</c:v>
                  </c:pt>
                </c:lvl>
                <c:lvl>
                  <c:pt idx="0">
                    <c:v>We Teach</c:v>
                  </c:pt>
                  <c:pt idx="1">
                    <c:v>We Lead</c:v>
                  </c:pt>
                  <c:pt idx="2">
                    <c:v>Princ Eval</c:v>
                  </c:pt>
                  <c:pt idx="3">
                    <c:v>*</c:v>
                  </c:pt>
                  <c:pt idx="4">
                    <c:v>We Lead</c:v>
                  </c:pt>
                  <c:pt idx="5">
                    <c:v>Princ Eval</c:v>
                  </c:pt>
                </c:lvl>
              </c:multiLvlStrCache>
            </c:multiLvlStrRef>
          </c:cat>
          <c:val>
            <c:numRef>
              <c:f>jacobydata!$D$12:$I$12</c:f>
              <c:numCache>
                <c:formatCode>General</c:formatCode>
                <c:ptCount val="6"/>
                <c:pt idx="0">
                  <c:v>11</c:v>
                </c:pt>
                <c:pt idx="1">
                  <c:v>23</c:v>
                </c:pt>
                <c:pt idx="2">
                  <c:v>72</c:v>
                </c:pt>
                <c:pt idx="4" formatCode="0">
                  <c:v>38</c:v>
                </c:pt>
                <c:pt idx="5">
                  <c:v>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2873344"/>
        <c:axId val="125562880"/>
      </c:barChart>
      <c:catAx>
        <c:axId val="1028733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562880"/>
        <c:crosses val="autoZero"/>
        <c:auto val="1"/>
        <c:lblAlgn val="ctr"/>
        <c:lblOffset val="100"/>
        <c:noMultiLvlLbl val="0"/>
      </c:catAx>
      <c:valAx>
        <c:axId val="125562880"/>
        <c:scaling>
          <c:orientation val="minMax"/>
          <c:max val="10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73344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chemeClr val="tx1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Principal</a:t>
            </a:r>
            <a:r>
              <a:rPr lang="en-US" sz="2400" baseline="0"/>
              <a:t> Evaluation 2012-2013: Vision</a:t>
            </a:r>
            <a:endParaRPr lang="en-US" sz="24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5808012459980962"/>
          <c:y val="0.15283898815033517"/>
          <c:w val="0.51674771422802923"/>
          <c:h val="0.7966472786924183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SURVEYchartdata!$C$3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SURVEYchartdata!$B$4:$B$5</c:f>
              <c:strCache>
                <c:ptCount val="2"/>
                <c:pt idx="0">
                  <c:v>Understands the relationship between curriculum, assessment, &amp; instruction.</c:v>
                </c:pt>
                <c:pt idx="1">
                  <c:v>Works as an effective team member</c:v>
                </c:pt>
              </c:strCache>
            </c:strRef>
          </c:cat>
          <c:val>
            <c:numRef>
              <c:f>SURVEYchartdata!$C$4:$C$5</c:f>
              <c:numCache>
                <c:formatCode>0%</c:formatCode>
                <c:ptCount val="2"/>
                <c:pt idx="0">
                  <c:v>0.55000000000000004</c:v>
                </c:pt>
                <c:pt idx="1">
                  <c:v>0.52</c:v>
                </c:pt>
              </c:numCache>
            </c:numRef>
          </c:val>
        </c:ser>
        <c:ser>
          <c:idx val="1"/>
          <c:order val="1"/>
          <c:tx>
            <c:strRef>
              <c:f>SURVEYchartdata!$D$3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SURVEYchartdata!$B$4:$B$5</c:f>
              <c:strCache>
                <c:ptCount val="2"/>
                <c:pt idx="0">
                  <c:v>Understands the relationship between curriculum, assessment, &amp; instruction.</c:v>
                </c:pt>
                <c:pt idx="1">
                  <c:v>Works as an effective team member</c:v>
                </c:pt>
              </c:strCache>
            </c:strRef>
          </c:cat>
          <c:val>
            <c:numRef>
              <c:f>SURVEYchartdata!$D$4:$D$5</c:f>
              <c:numCache>
                <c:formatCode>0%</c:formatCode>
                <c:ptCount val="2"/>
                <c:pt idx="0">
                  <c:v>0.33</c:v>
                </c:pt>
                <c:pt idx="1">
                  <c:v>0.37</c:v>
                </c:pt>
              </c:numCache>
            </c:numRef>
          </c:val>
        </c:ser>
        <c:ser>
          <c:idx val="2"/>
          <c:order val="2"/>
          <c:tx>
            <c:strRef>
              <c:f>SURVEYchartdata!$E$3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SURVEYchartdata!$B$4:$B$5</c:f>
              <c:strCache>
                <c:ptCount val="2"/>
                <c:pt idx="0">
                  <c:v>Understands the relationship between curriculum, assessment, &amp; instruction.</c:v>
                </c:pt>
                <c:pt idx="1">
                  <c:v>Works as an effective team member</c:v>
                </c:pt>
              </c:strCache>
            </c:strRef>
          </c:cat>
          <c:val>
            <c:numRef>
              <c:f>SURVEYchartdata!$E$4:$E$5</c:f>
              <c:numCache>
                <c:formatCode>0%</c:formatCode>
                <c:ptCount val="2"/>
                <c:pt idx="0">
                  <c:v>0.1</c:v>
                </c:pt>
                <c:pt idx="1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5668352"/>
        <c:axId val="125678336"/>
      </c:barChart>
      <c:catAx>
        <c:axId val="12566835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5678336"/>
        <c:crosses val="autoZero"/>
        <c:auto val="1"/>
        <c:lblAlgn val="ctr"/>
        <c:lblOffset val="100"/>
        <c:noMultiLvlLbl val="0"/>
      </c:catAx>
      <c:valAx>
        <c:axId val="125678336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2566835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Principal</a:t>
            </a:r>
            <a:r>
              <a:rPr lang="en-US" sz="2400" baseline="0"/>
              <a:t> Evaluation 2012-2013: Leadership Construct</a:t>
            </a:r>
            <a:endParaRPr lang="en-US" sz="24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5808012459980962"/>
          <c:y val="0.15283898815033517"/>
          <c:w val="0.51674771422802923"/>
          <c:h val="0.7966472786924183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SURVEYchartdata!$C$6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SURVEYchartdata!$B$7:$B$10</c:f>
              <c:strCache>
                <c:ptCount val="4"/>
                <c:pt idx="0">
                  <c:v>Clearly communicates the goals of the school to staff.</c:v>
                </c:pt>
                <c:pt idx="1">
                  <c:v>The principal avails himself to meet with teachers.</c:v>
                </c:pt>
                <c:pt idx="2">
                  <c:v>Ensures that administrative procedures do not interfere with teaching.</c:v>
                </c:pt>
                <c:pt idx="3">
                  <c:v>Takes action on staff concerns and suggestions.</c:v>
                </c:pt>
              </c:strCache>
            </c:strRef>
          </c:cat>
          <c:val>
            <c:numRef>
              <c:f>SURVEYchartdata!$C$7:$C$10</c:f>
              <c:numCache>
                <c:formatCode>0%</c:formatCode>
                <c:ptCount val="4"/>
                <c:pt idx="0">
                  <c:v>0.56999999999999995</c:v>
                </c:pt>
                <c:pt idx="1">
                  <c:v>0.67</c:v>
                </c:pt>
                <c:pt idx="2">
                  <c:v>0.42</c:v>
                </c:pt>
                <c:pt idx="3">
                  <c:v>0.49</c:v>
                </c:pt>
              </c:numCache>
            </c:numRef>
          </c:val>
        </c:ser>
        <c:ser>
          <c:idx val="1"/>
          <c:order val="1"/>
          <c:tx>
            <c:strRef>
              <c:f>SURVEYchartdata!$D$6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SURVEYchartdata!$B$7:$B$10</c:f>
              <c:strCache>
                <c:ptCount val="4"/>
                <c:pt idx="0">
                  <c:v>Clearly communicates the goals of the school to staff.</c:v>
                </c:pt>
                <c:pt idx="1">
                  <c:v>The principal avails himself to meet with teachers.</c:v>
                </c:pt>
                <c:pt idx="2">
                  <c:v>Ensures that administrative procedures do not interfere with teaching.</c:v>
                </c:pt>
                <c:pt idx="3">
                  <c:v>Takes action on staff concerns and suggestions.</c:v>
                </c:pt>
              </c:strCache>
            </c:strRef>
          </c:cat>
          <c:val>
            <c:numRef>
              <c:f>SURVEYchartdata!$D$7:$D$10</c:f>
              <c:numCache>
                <c:formatCode>0%</c:formatCode>
                <c:ptCount val="4"/>
                <c:pt idx="0">
                  <c:v>0.37</c:v>
                </c:pt>
                <c:pt idx="1">
                  <c:v>0.31</c:v>
                </c:pt>
                <c:pt idx="2">
                  <c:v>0.36</c:v>
                </c:pt>
                <c:pt idx="3">
                  <c:v>0.37</c:v>
                </c:pt>
              </c:numCache>
            </c:numRef>
          </c:val>
        </c:ser>
        <c:ser>
          <c:idx val="2"/>
          <c:order val="2"/>
          <c:tx>
            <c:strRef>
              <c:f>SURVEYchartdata!$E$6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1"/>
              <c:layout>
                <c:manualLayout>
                  <c:x val="4.395489025410392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SURVEYchartdata!$B$7:$B$10</c:f>
              <c:strCache>
                <c:ptCount val="4"/>
                <c:pt idx="0">
                  <c:v>Clearly communicates the goals of the school to staff.</c:v>
                </c:pt>
                <c:pt idx="1">
                  <c:v>The principal avails himself to meet with teachers.</c:v>
                </c:pt>
                <c:pt idx="2">
                  <c:v>Ensures that administrative procedures do not interfere with teaching.</c:v>
                </c:pt>
                <c:pt idx="3">
                  <c:v>Takes action on staff concerns and suggestions.</c:v>
                </c:pt>
              </c:strCache>
            </c:strRef>
          </c:cat>
          <c:val>
            <c:numRef>
              <c:f>SURVEYchartdata!$E$7:$E$10</c:f>
              <c:numCache>
                <c:formatCode>0%</c:formatCode>
                <c:ptCount val="4"/>
                <c:pt idx="0">
                  <c:v>0.06</c:v>
                </c:pt>
                <c:pt idx="1">
                  <c:v>0.02</c:v>
                </c:pt>
                <c:pt idx="2">
                  <c:v>0.22</c:v>
                </c:pt>
                <c:pt idx="3">
                  <c:v>0.14000000000000001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3697792"/>
        <c:axId val="103707776"/>
      </c:barChart>
      <c:catAx>
        <c:axId val="10369779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3707776"/>
        <c:crosses val="autoZero"/>
        <c:auto val="1"/>
        <c:lblAlgn val="ctr"/>
        <c:lblOffset val="100"/>
        <c:noMultiLvlLbl val="0"/>
      </c:catAx>
      <c:valAx>
        <c:axId val="103707776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0369779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Principal</a:t>
            </a:r>
            <a:r>
              <a:rPr lang="en-US" sz="2400" baseline="0"/>
              <a:t> Evaluation 2012-2013: Leadership Construct</a:t>
            </a:r>
            <a:endParaRPr lang="en-US" sz="24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5808012459980962"/>
          <c:y val="0.15283898815033517"/>
          <c:w val="0.51674771422802923"/>
          <c:h val="0.7966472786924183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SURVEYchartdata!$C$11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SURVEYchartdata!$B$12:$B$14</c:f>
              <c:strCache>
                <c:ptCount val="3"/>
                <c:pt idx="0">
                  <c:v>Implements change without undue stress.</c:v>
                </c:pt>
                <c:pt idx="1">
                  <c:v>Effectively creates a climate of trust.</c:v>
                </c:pt>
                <c:pt idx="2">
                  <c:v>Resolves conflicts effectively.</c:v>
                </c:pt>
              </c:strCache>
            </c:strRef>
          </c:cat>
          <c:val>
            <c:numRef>
              <c:f>SURVEYchartdata!$C$12:$C$14</c:f>
              <c:numCache>
                <c:formatCode>0%</c:formatCode>
                <c:ptCount val="3"/>
                <c:pt idx="0">
                  <c:v>0.39</c:v>
                </c:pt>
                <c:pt idx="1">
                  <c:v>0.44</c:v>
                </c:pt>
                <c:pt idx="2">
                  <c:v>0.53</c:v>
                </c:pt>
              </c:numCache>
            </c:numRef>
          </c:val>
        </c:ser>
        <c:ser>
          <c:idx val="1"/>
          <c:order val="1"/>
          <c:tx>
            <c:strRef>
              <c:f>SURVEYchartdata!$D$11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SURVEYchartdata!$B$12:$B$14</c:f>
              <c:strCache>
                <c:ptCount val="3"/>
                <c:pt idx="0">
                  <c:v>Implements change without undue stress.</c:v>
                </c:pt>
                <c:pt idx="1">
                  <c:v>Effectively creates a climate of trust.</c:v>
                </c:pt>
                <c:pt idx="2">
                  <c:v>Resolves conflicts effectively.</c:v>
                </c:pt>
              </c:strCache>
            </c:strRef>
          </c:cat>
          <c:val>
            <c:numRef>
              <c:f>SURVEYchartdata!$D$12:$D$14</c:f>
              <c:numCache>
                <c:formatCode>0%</c:formatCode>
                <c:ptCount val="3"/>
                <c:pt idx="0">
                  <c:v>0.33</c:v>
                </c:pt>
                <c:pt idx="1">
                  <c:v>0.33</c:v>
                </c:pt>
                <c:pt idx="2">
                  <c:v>0.39</c:v>
                </c:pt>
              </c:numCache>
            </c:numRef>
          </c:val>
        </c:ser>
        <c:ser>
          <c:idx val="2"/>
          <c:order val="2"/>
          <c:tx>
            <c:strRef>
              <c:f>SURVEYchartdata!$E$11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1"/>
              <c:layout>
                <c:manualLayout>
                  <c:x val="4.395489025410392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SURVEYchartdata!$B$12:$B$14</c:f>
              <c:strCache>
                <c:ptCount val="3"/>
                <c:pt idx="0">
                  <c:v>Implements change without undue stress.</c:v>
                </c:pt>
                <c:pt idx="1">
                  <c:v>Effectively creates a climate of trust.</c:v>
                </c:pt>
                <c:pt idx="2">
                  <c:v>Resolves conflicts effectively.</c:v>
                </c:pt>
              </c:strCache>
            </c:strRef>
          </c:cat>
          <c:val>
            <c:numRef>
              <c:f>SURVEYchartdata!$E$12:$E$14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0.23</c:v>
                </c:pt>
                <c:pt idx="2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0746752"/>
        <c:axId val="140748288"/>
      </c:barChart>
      <c:catAx>
        <c:axId val="14074675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40748288"/>
        <c:crosses val="autoZero"/>
        <c:auto val="1"/>
        <c:lblAlgn val="ctr"/>
        <c:lblOffset val="100"/>
        <c:noMultiLvlLbl val="0"/>
      </c:catAx>
      <c:valAx>
        <c:axId val="140748288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4074675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Principal</a:t>
            </a:r>
            <a:r>
              <a:rPr lang="en-US" sz="2400" baseline="0"/>
              <a:t> Evaluation 2012-2013: Empowerment</a:t>
            </a:r>
            <a:endParaRPr lang="en-US" sz="24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5808012459980962"/>
          <c:y val="0.15283898815033517"/>
          <c:w val="0.51674771422802923"/>
          <c:h val="0.7966472786924183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SURVEYchartdata!$C$15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SURVEYchartdata!$B$16:$B$19</c:f>
              <c:strCache>
                <c:ptCount val="4"/>
                <c:pt idx="0">
                  <c:v>Recognizes the achievements of the staff.</c:v>
                </c:pt>
                <c:pt idx="1">
                  <c:v>There is communication between the principal and staff.</c:v>
                </c:pt>
                <c:pt idx="2">
                  <c:v>Shares testing results with teachers to help improve student performance.</c:v>
                </c:pt>
                <c:pt idx="3">
                  <c:v>Staff have adequate opportunity to contribute to school-wide decisions.</c:v>
                </c:pt>
              </c:strCache>
            </c:strRef>
          </c:cat>
          <c:val>
            <c:numRef>
              <c:f>SURVEYchartdata!$C$16:$C$19</c:f>
              <c:numCache>
                <c:formatCode>0%</c:formatCode>
                <c:ptCount val="4"/>
                <c:pt idx="0">
                  <c:v>0.8</c:v>
                </c:pt>
                <c:pt idx="1">
                  <c:v>0.51</c:v>
                </c:pt>
                <c:pt idx="2">
                  <c:v>0.69</c:v>
                </c:pt>
                <c:pt idx="3">
                  <c:v>0.35</c:v>
                </c:pt>
              </c:numCache>
            </c:numRef>
          </c:val>
        </c:ser>
        <c:ser>
          <c:idx val="1"/>
          <c:order val="1"/>
          <c:tx>
            <c:strRef>
              <c:f>SURVEYchartdata!$D$15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SURVEYchartdata!$B$16:$B$19</c:f>
              <c:strCache>
                <c:ptCount val="4"/>
                <c:pt idx="0">
                  <c:v>Recognizes the achievements of the staff.</c:v>
                </c:pt>
                <c:pt idx="1">
                  <c:v>There is communication between the principal and staff.</c:v>
                </c:pt>
                <c:pt idx="2">
                  <c:v>Shares testing results with teachers to help improve student performance.</c:v>
                </c:pt>
                <c:pt idx="3">
                  <c:v>Staff have adequate opportunity to contribute to school-wide decisions.</c:v>
                </c:pt>
              </c:strCache>
            </c:strRef>
          </c:cat>
          <c:val>
            <c:numRef>
              <c:f>SURVEYchartdata!$D$16:$D$19</c:f>
              <c:numCache>
                <c:formatCode>0%</c:formatCode>
                <c:ptCount val="4"/>
                <c:pt idx="0">
                  <c:v>0.18</c:v>
                </c:pt>
                <c:pt idx="1">
                  <c:v>0.37</c:v>
                </c:pt>
                <c:pt idx="2">
                  <c:v>0.28000000000000003</c:v>
                </c:pt>
                <c:pt idx="3">
                  <c:v>0.35</c:v>
                </c:pt>
              </c:numCache>
            </c:numRef>
          </c:val>
        </c:ser>
        <c:ser>
          <c:idx val="2"/>
          <c:order val="2"/>
          <c:tx>
            <c:strRef>
              <c:f>SURVEYchartdata!$E$15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1"/>
              <c:layout>
                <c:manualLayout>
                  <c:x val="4.395489025410392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SURVEYchartdata!$B$16:$B$19</c:f>
              <c:strCache>
                <c:ptCount val="4"/>
                <c:pt idx="0">
                  <c:v>Recognizes the achievements of the staff.</c:v>
                </c:pt>
                <c:pt idx="1">
                  <c:v>There is communication between the principal and staff.</c:v>
                </c:pt>
                <c:pt idx="2">
                  <c:v>Shares testing results with teachers to help improve student performance.</c:v>
                </c:pt>
                <c:pt idx="3">
                  <c:v>Staff have adequate opportunity to contribute to school-wide decisions.</c:v>
                </c:pt>
              </c:strCache>
            </c:strRef>
          </c:cat>
          <c:val>
            <c:numRef>
              <c:f>SURVEYchartdata!$E$16:$E$19</c:f>
              <c:numCache>
                <c:formatCode>0%</c:formatCode>
                <c:ptCount val="4"/>
                <c:pt idx="0">
                  <c:v>0.02</c:v>
                </c:pt>
                <c:pt idx="1">
                  <c:v>0.12</c:v>
                </c:pt>
                <c:pt idx="2">
                  <c:v>0.04</c:v>
                </c:pt>
                <c:pt idx="3">
                  <c:v>0.28999999999999998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0784000"/>
        <c:axId val="140785536"/>
      </c:barChart>
      <c:catAx>
        <c:axId val="14078400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40785536"/>
        <c:crosses val="autoZero"/>
        <c:auto val="1"/>
        <c:lblAlgn val="ctr"/>
        <c:lblOffset val="100"/>
        <c:noMultiLvlLbl val="0"/>
      </c:catAx>
      <c:valAx>
        <c:axId val="140785536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40784000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Principal</a:t>
            </a:r>
            <a:r>
              <a:rPr lang="en-US" sz="2400" baseline="0"/>
              <a:t> Evaluation 2012-2013: </a:t>
            </a:r>
          </a:p>
          <a:p>
            <a:pPr>
              <a:defRPr sz="2400"/>
            </a:pPr>
            <a:r>
              <a:rPr lang="en-US" sz="2400" baseline="0"/>
              <a:t>Rigor, Relevance, Relationships</a:t>
            </a:r>
            <a:endParaRPr lang="en-US" sz="24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5808012459980962"/>
          <c:y val="0.15283898815033517"/>
          <c:w val="0.51674771422802923"/>
          <c:h val="0.7966472786924183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SURVEYchartdata!$C$20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SURVEYchartdata!$B$21:$B$24</c:f>
              <c:strCache>
                <c:ptCount val="4"/>
                <c:pt idx="0">
                  <c:v>Has high expectations for all students.</c:v>
                </c:pt>
                <c:pt idx="1">
                  <c:v>Shows care and concern for students.</c:v>
                </c:pt>
                <c:pt idx="2">
                  <c:v>Encourages and demonstrates respect for students.</c:v>
                </c:pt>
                <c:pt idx="3">
                  <c:v>Encourages communication between teachers and students.</c:v>
                </c:pt>
              </c:strCache>
            </c:strRef>
          </c:cat>
          <c:val>
            <c:numRef>
              <c:f>SURVEYchartdata!$C$21:$C$24</c:f>
              <c:numCache>
                <c:formatCode>0%</c:formatCode>
                <c:ptCount val="4"/>
                <c:pt idx="0">
                  <c:v>0.73</c:v>
                </c:pt>
                <c:pt idx="1">
                  <c:v>0.71</c:v>
                </c:pt>
                <c:pt idx="2">
                  <c:v>0.71</c:v>
                </c:pt>
                <c:pt idx="3">
                  <c:v>0.66</c:v>
                </c:pt>
              </c:numCache>
            </c:numRef>
          </c:val>
        </c:ser>
        <c:ser>
          <c:idx val="1"/>
          <c:order val="1"/>
          <c:tx>
            <c:strRef>
              <c:f>SURVEYchartdata!$D$20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SURVEYchartdata!$B$21:$B$24</c:f>
              <c:strCache>
                <c:ptCount val="4"/>
                <c:pt idx="0">
                  <c:v>Has high expectations for all students.</c:v>
                </c:pt>
                <c:pt idx="1">
                  <c:v>Shows care and concern for students.</c:v>
                </c:pt>
                <c:pt idx="2">
                  <c:v>Encourages and demonstrates respect for students.</c:v>
                </c:pt>
                <c:pt idx="3">
                  <c:v>Encourages communication between teachers and students.</c:v>
                </c:pt>
              </c:strCache>
            </c:strRef>
          </c:cat>
          <c:val>
            <c:numRef>
              <c:f>SURVEYchartdata!$D$21:$D$24</c:f>
              <c:numCache>
                <c:formatCode>0%</c:formatCode>
                <c:ptCount val="4"/>
                <c:pt idx="0">
                  <c:v>0.24</c:v>
                </c:pt>
                <c:pt idx="1">
                  <c:v>0.25</c:v>
                </c:pt>
                <c:pt idx="2">
                  <c:v>0.24</c:v>
                </c:pt>
                <c:pt idx="3">
                  <c:v>0.3</c:v>
                </c:pt>
              </c:numCache>
            </c:numRef>
          </c:val>
        </c:ser>
        <c:ser>
          <c:idx val="2"/>
          <c:order val="2"/>
          <c:tx>
            <c:strRef>
              <c:f>SURVEYchartdata!$E$20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1"/>
              <c:layout>
                <c:manualLayout>
                  <c:x val="4.395489025410392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SURVEYchartdata!$B$21:$B$24</c:f>
              <c:strCache>
                <c:ptCount val="4"/>
                <c:pt idx="0">
                  <c:v>Has high expectations for all students.</c:v>
                </c:pt>
                <c:pt idx="1">
                  <c:v>Shows care and concern for students.</c:v>
                </c:pt>
                <c:pt idx="2">
                  <c:v>Encourages and demonstrates respect for students.</c:v>
                </c:pt>
                <c:pt idx="3">
                  <c:v>Encourages communication between teachers and students.</c:v>
                </c:pt>
              </c:strCache>
            </c:strRef>
          </c:cat>
          <c:val>
            <c:numRef>
              <c:f>SURVEYchartdata!$E$21:$E$24</c:f>
              <c:numCache>
                <c:formatCode>0%</c:formatCode>
                <c:ptCount val="4"/>
                <c:pt idx="0">
                  <c:v>0.04</c:v>
                </c:pt>
                <c:pt idx="1">
                  <c:v>0.04</c:v>
                </c:pt>
                <c:pt idx="2">
                  <c:v>0.06</c:v>
                </c:pt>
                <c:pt idx="3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0837632"/>
        <c:axId val="140839168"/>
      </c:barChart>
      <c:catAx>
        <c:axId val="14083763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40839168"/>
        <c:crosses val="autoZero"/>
        <c:auto val="1"/>
        <c:lblAlgn val="ctr"/>
        <c:lblOffset val="100"/>
        <c:noMultiLvlLbl val="0"/>
      </c:catAx>
      <c:valAx>
        <c:axId val="140839168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4083763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Principal</a:t>
            </a:r>
            <a:r>
              <a:rPr lang="en-US" sz="2400" baseline="0"/>
              <a:t> Evaluation 2012-2013: Culture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5808012459980962"/>
          <c:y val="0.15283898815033517"/>
          <c:w val="0.51674771422802923"/>
          <c:h val="0.7966472786924183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SURVEYchartdata!$C$25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SURVEYchartdata!$B$26:$B$30</c:f>
              <c:strCache>
                <c:ptCount val="5"/>
                <c:pt idx="0">
                  <c:v>Works to improve staff morale.</c:v>
                </c:pt>
                <c:pt idx="1">
                  <c:v>Emphasizes teaching and learning.</c:v>
                </c:pt>
                <c:pt idx="2">
                  <c:v>Staff are expected to adapt their practices to meet the needs of all students.</c:v>
                </c:pt>
                <c:pt idx="3">
                  <c:v>Expects staff to collaborate with others to improve teaching.</c:v>
                </c:pt>
                <c:pt idx="4">
                  <c:v>Maintains a safe and orderly environment.</c:v>
                </c:pt>
              </c:strCache>
            </c:strRef>
          </c:cat>
          <c:val>
            <c:numRef>
              <c:f>SURVEYchartdata!$C$26:$C$30</c:f>
              <c:numCache>
                <c:formatCode>0%</c:formatCode>
                <c:ptCount val="5"/>
                <c:pt idx="0">
                  <c:v>0.39</c:v>
                </c:pt>
                <c:pt idx="1">
                  <c:v>0.64</c:v>
                </c:pt>
                <c:pt idx="2">
                  <c:v>0.59</c:v>
                </c:pt>
                <c:pt idx="3">
                  <c:v>0.62</c:v>
                </c:pt>
                <c:pt idx="4">
                  <c:v>0.67</c:v>
                </c:pt>
              </c:numCache>
            </c:numRef>
          </c:val>
        </c:ser>
        <c:ser>
          <c:idx val="1"/>
          <c:order val="1"/>
          <c:tx>
            <c:strRef>
              <c:f>SURVEYchartdata!$D$25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SURVEYchartdata!$B$26:$B$30</c:f>
              <c:strCache>
                <c:ptCount val="5"/>
                <c:pt idx="0">
                  <c:v>Works to improve staff morale.</c:v>
                </c:pt>
                <c:pt idx="1">
                  <c:v>Emphasizes teaching and learning.</c:v>
                </c:pt>
                <c:pt idx="2">
                  <c:v>Staff are expected to adapt their practices to meet the needs of all students.</c:v>
                </c:pt>
                <c:pt idx="3">
                  <c:v>Expects staff to collaborate with others to improve teaching.</c:v>
                </c:pt>
                <c:pt idx="4">
                  <c:v>Maintains a safe and orderly environment.</c:v>
                </c:pt>
              </c:strCache>
            </c:strRef>
          </c:cat>
          <c:val>
            <c:numRef>
              <c:f>SURVEYchartdata!$D$26:$D$30</c:f>
              <c:numCache>
                <c:formatCode>0%</c:formatCode>
                <c:ptCount val="5"/>
                <c:pt idx="0">
                  <c:v>0.37</c:v>
                </c:pt>
                <c:pt idx="1">
                  <c:v>0.28000000000000003</c:v>
                </c:pt>
                <c:pt idx="2">
                  <c:v>0.35</c:v>
                </c:pt>
                <c:pt idx="3">
                  <c:v>0.35</c:v>
                </c:pt>
                <c:pt idx="4">
                  <c:v>0.28999999999999998</c:v>
                </c:pt>
              </c:numCache>
            </c:numRef>
          </c:val>
        </c:ser>
        <c:ser>
          <c:idx val="2"/>
          <c:order val="2"/>
          <c:tx>
            <c:strRef>
              <c:f>SURVEYchartdata!$E$25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1"/>
              <c:layout>
                <c:manualLayout>
                  <c:x val="4.395489025410392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SURVEYchartdata!$B$26:$B$30</c:f>
              <c:strCache>
                <c:ptCount val="5"/>
                <c:pt idx="0">
                  <c:v>Works to improve staff morale.</c:v>
                </c:pt>
                <c:pt idx="1">
                  <c:v>Emphasizes teaching and learning.</c:v>
                </c:pt>
                <c:pt idx="2">
                  <c:v>Staff are expected to adapt their practices to meet the needs of all students.</c:v>
                </c:pt>
                <c:pt idx="3">
                  <c:v>Expects staff to collaborate with others to improve teaching.</c:v>
                </c:pt>
                <c:pt idx="4">
                  <c:v>Maintains a safe and orderly environment.</c:v>
                </c:pt>
              </c:strCache>
            </c:strRef>
          </c:cat>
          <c:val>
            <c:numRef>
              <c:f>SURVEYchartdata!$E$26:$E$30</c:f>
              <c:numCache>
                <c:formatCode>0%</c:formatCode>
                <c:ptCount val="5"/>
                <c:pt idx="0">
                  <c:v>0.24</c:v>
                </c:pt>
                <c:pt idx="1">
                  <c:v>0.08</c:v>
                </c:pt>
                <c:pt idx="2">
                  <c:v>0.06</c:v>
                </c:pt>
                <c:pt idx="3">
                  <c:v>0.04</c:v>
                </c:pt>
                <c:pt idx="4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6073600"/>
        <c:axId val="116075136"/>
      </c:barChart>
      <c:catAx>
        <c:axId val="11607360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6075136"/>
        <c:crosses val="autoZero"/>
        <c:auto val="1"/>
        <c:lblAlgn val="ctr"/>
        <c:lblOffset val="100"/>
        <c:noMultiLvlLbl val="0"/>
      </c:catAx>
      <c:valAx>
        <c:axId val="116075136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16073600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WE Survey 2012: "Relationship" Construct Comparison % Agree</a:t>
            </a:r>
          </a:p>
        </c:rich>
      </c:tx>
      <c:layout>
        <c:manualLayout>
          <c:xMode val="edge"/>
          <c:yMode val="edge"/>
          <c:x val="0.22185055391938385"/>
          <c:y val="1.9639910427183552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49396450147995918"/>
          <c:y val="0.11276865610854463"/>
          <c:w val="0.94537346711259751"/>
          <c:h val="0.679214402618657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4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1.4194259724564088E-2"/>
                  <c:y val="-1.93707223280529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407719083110201E-2"/>
                  <c:y val="-2.132581391703498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026998480671543E-2"/>
                  <c:y val="-2.153013596143275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536759502092629E-2"/>
                  <c:y val="-1.475054571440501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175010238344943E-2"/>
                  <c:y val="-2.130716140209414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5672602188932526E-3"/>
                  <c:y val="-1.681515665716814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relationdata!$H$25:$I$31</c:f>
              <c:multiLvlStrCache>
                <c:ptCount val="7"/>
                <c:lvl>
                  <c:pt idx="0">
                    <c:v>My teachers care about me.</c:v>
                  </c:pt>
                  <c:pt idx="1">
                    <c:v>My teachers help me.</c:v>
                  </c:pt>
                  <c:pt idx="2">
                    <c:v>My teachers care if I participate in class.</c:v>
                  </c:pt>
                  <c:pt idx="4">
                    <c:v>Staff respect students.</c:v>
                  </c:pt>
                  <c:pt idx="5">
                    <c:v>The school reaches out to all students to meet their individual needs.</c:v>
                  </c:pt>
                  <c:pt idx="6">
                    <c:v>I am a source of encouragement for my students.</c:v>
                  </c:pt>
                </c:lvl>
                <c:lvl>
                  <c:pt idx="0">
                    <c:v>Learner</c:v>
                  </c:pt>
                  <c:pt idx="4">
                    <c:v>Teacher</c:v>
                  </c:pt>
                </c:lvl>
              </c:multiLvlStrCache>
            </c:multiLvlStrRef>
          </c:cat>
          <c:val>
            <c:numRef>
              <c:f>relationdata!$J$25:$J$31</c:f>
              <c:numCache>
                <c:formatCode>General</c:formatCode>
                <c:ptCount val="7"/>
                <c:pt idx="0">
                  <c:v>61</c:v>
                </c:pt>
                <c:pt idx="1">
                  <c:v>72</c:v>
                </c:pt>
                <c:pt idx="2">
                  <c:v>62</c:v>
                </c:pt>
                <c:pt idx="4">
                  <c:v>92</c:v>
                </c:pt>
                <c:pt idx="5">
                  <c:v>45</c:v>
                </c:pt>
                <c:pt idx="6">
                  <c:v>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15360"/>
        <c:axId val="120537472"/>
      </c:barChart>
      <c:catAx>
        <c:axId val="1188153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0537472"/>
        <c:crosses val="autoZero"/>
        <c:auto val="1"/>
        <c:lblAlgn val="ctr"/>
        <c:lblOffset val="100"/>
        <c:noMultiLvlLbl val="0"/>
      </c:catAx>
      <c:valAx>
        <c:axId val="120537472"/>
        <c:scaling>
          <c:orientation val="minMax"/>
          <c:max val="10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8815360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chemeClr val="tx1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WE Survey 2012: "Relevance" Construct Comparison % Agree</a:t>
            </a:r>
          </a:p>
        </c:rich>
      </c:tx>
      <c:layout>
        <c:manualLayout>
          <c:xMode val="edge"/>
          <c:yMode val="edge"/>
          <c:x val="0.2368160195291904"/>
          <c:y val="1.9639910427183552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63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4.2363433667781496E-2"/>
          <c:y val="0.13509087872988143"/>
          <c:w val="0.94537346711259751"/>
          <c:h val="0.7699828304496195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relevancedata!$D$42</c:f>
              <c:strCache>
                <c:ptCount val="1"/>
                <c:pt idx="0">
                  <c:v>Learner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4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3.027374075465872E-3"/>
                  <c:y val="-3.7850766207242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669396676586024E-2"/>
                  <c:y val="-2.33564012354429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7877965923155929E-2"/>
                  <c:y val="-2.58475628353329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9501329892291899"/>
                  <c:y val="-8.34228127376058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5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relevancedata!$C$43:$C$46</c:f>
              <c:strCache>
                <c:ptCount val="4"/>
                <c:pt idx="0">
                  <c:v>I work with other students in my classes to solve problems.</c:v>
                </c:pt>
                <c:pt idx="1">
                  <c:v>I'm encouraged to explore things I find interesting.</c:v>
                </c:pt>
                <c:pt idx="2">
                  <c:v>My teachers make learning fun.</c:v>
                </c:pt>
                <c:pt idx="3">
                  <c:v>Teachers are enthusiastic about what they teach.</c:v>
                </c:pt>
              </c:strCache>
            </c:strRef>
          </c:cat>
          <c:val>
            <c:numRef>
              <c:f>relevancedata!$D$43:$D$46</c:f>
              <c:numCache>
                <c:formatCode>General</c:formatCode>
                <c:ptCount val="4"/>
                <c:pt idx="0">
                  <c:v>69</c:v>
                </c:pt>
                <c:pt idx="1">
                  <c:v>57</c:v>
                </c:pt>
                <c:pt idx="2">
                  <c:v>30</c:v>
                </c:pt>
              </c:numCache>
            </c:numRef>
          </c:val>
        </c:ser>
        <c:ser>
          <c:idx val="1"/>
          <c:order val="1"/>
          <c:tx>
            <c:strRef>
              <c:f>relevancedata!$E$42</c:f>
              <c:strCache>
                <c:ptCount val="1"/>
                <c:pt idx="0">
                  <c:v>Teacher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7361107453541552E-2"/>
                  <c:y val="-3.4555975102130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454849498327768E-2"/>
                  <c:y val="-3.06853787302773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7986815193251317E-2"/>
                  <c:y val="-2.66297236577015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5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relevancedata!$C$43:$C$46</c:f>
              <c:strCache>
                <c:ptCount val="4"/>
                <c:pt idx="0">
                  <c:v>I work with other students in my classes to solve problems.</c:v>
                </c:pt>
                <c:pt idx="1">
                  <c:v>I'm encouraged to explore things I find interesting.</c:v>
                </c:pt>
                <c:pt idx="2">
                  <c:v>My teachers make learning fun.</c:v>
                </c:pt>
                <c:pt idx="3">
                  <c:v>Teachers are enthusiastic about what they teach.</c:v>
                </c:pt>
              </c:strCache>
            </c:strRef>
          </c:cat>
          <c:val>
            <c:numRef>
              <c:f>relevancedata!$E$43:$E$46</c:f>
              <c:numCache>
                <c:formatCode>General</c:formatCode>
                <c:ptCount val="4"/>
                <c:pt idx="0">
                  <c:v>94</c:v>
                </c:pt>
                <c:pt idx="1">
                  <c:v>95</c:v>
                </c:pt>
                <c:pt idx="3">
                  <c:v>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6104064"/>
        <c:axId val="36105600"/>
        <c:axId val="0"/>
      </c:bar3DChart>
      <c:catAx>
        <c:axId val="36104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6105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6105600"/>
        <c:scaling>
          <c:orientation val="minMax"/>
          <c:max val="1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610406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solidFill>
      <a:schemeClr val="tx1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WE Survey 2012: "Relevance" Construct by Item % Agree 
(Use of Technology)</a:t>
            </a:r>
          </a:p>
        </c:rich>
      </c:tx>
      <c:layout>
        <c:manualLayout>
          <c:xMode val="edge"/>
          <c:yMode val="edge"/>
          <c:x val="0.2519509090220548"/>
          <c:y val="1.9639910427183552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59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4.5707915273132664E-2"/>
          <c:y val="0.13584288052373159"/>
          <c:w val="0.94314381270903014"/>
          <c:h val="0.743044189852700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relevancedata!$D$16</c:f>
              <c:strCache>
                <c:ptCount val="1"/>
                <c:pt idx="0">
                  <c:v>Learners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9.8466454235026594E-3"/>
                  <c:y val="-2.57886258489374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124764086763442E-2"/>
                  <c:y val="-2.62559978693333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943573942889262E-2"/>
                  <c:y val="-3.09322954925233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relevancedata!$C$17:$C$20</c:f>
              <c:strCache>
                <c:ptCount val="4"/>
                <c:pt idx="0">
                  <c:v>Teachers use computers/Internet in the classroom.</c:v>
                </c:pt>
                <c:pt idx="1">
                  <c:v>I am taught by my teachers to use computers and the Internet in a responsible way.</c:v>
                </c:pt>
                <c:pt idx="2">
                  <c:v>Students are encouraged to use computers/Internet to work on assignments.</c:v>
                </c:pt>
                <c:pt idx="3">
                  <c:v>I'm encouraged to explore things I find interesting.</c:v>
                </c:pt>
              </c:strCache>
            </c:strRef>
          </c:cat>
          <c:val>
            <c:numRef>
              <c:f>relevancedata!$D$17:$D$20</c:f>
              <c:numCache>
                <c:formatCode>General</c:formatCode>
                <c:ptCount val="4"/>
                <c:pt idx="0">
                  <c:v>70</c:v>
                </c:pt>
                <c:pt idx="1">
                  <c:v>48</c:v>
                </c:pt>
                <c:pt idx="2">
                  <c:v>52</c:v>
                </c:pt>
                <c:pt idx="3">
                  <c:v>57</c:v>
                </c:pt>
              </c:numCache>
            </c:numRef>
          </c:val>
        </c:ser>
        <c:ser>
          <c:idx val="1"/>
          <c:order val="1"/>
          <c:tx>
            <c:strRef>
              <c:f>relevancedata!$E$16</c:f>
              <c:strCache>
                <c:ptCount val="1"/>
                <c:pt idx="0">
                  <c:v>Teachers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1"/>
            <c:invertIfNegative val="0"/>
            <c:bubble3D val="0"/>
          </c:dPt>
          <c:dLbls>
            <c:dLbl>
              <c:idx val="0"/>
              <c:layout>
                <c:manualLayout>
                  <c:x val="1.3926971503144052E-2"/>
                  <c:y val="-2.7331812655987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0913807178784848E-2"/>
                  <c:y val="-2.2515303426678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617789833126983E-2"/>
                  <c:y val="-2.81266887465581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838697743248134E-2"/>
                  <c:y val="-1.9575856443719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relevancedata!$C$17:$C$20</c:f>
              <c:strCache>
                <c:ptCount val="4"/>
                <c:pt idx="0">
                  <c:v>Teachers use computers/Internet in the classroom.</c:v>
                </c:pt>
                <c:pt idx="1">
                  <c:v>I am taught by my teachers to use computers and the Internet in a responsible way.</c:v>
                </c:pt>
                <c:pt idx="2">
                  <c:v>Students are encouraged to use computers/Internet to work on assignments.</c:v>
                </c:pt>
                <c:pt idx="3">
                  <c:v>I'm encouraged to explore things I find interesting.</c:v>
                </c:pt>
              </c:strCache>
            </c:strRef>
          </c:cat>
          <c:val>
            <c:numRef>
              <c:f>relevancedata!$E$17:$E$20</c:f>
              <c:numCache>
                <c:formatCode>General</c:formatCode>
                <c:ptCount val="4"/>
                <c:pt idx="0">
                  <c:v>89</c:v>
                </c:pt>
                <c:pt idx="1">
                  <c:v>86</c:v>
                </c:pt>
                <c:pt idx="2">
                  <c:v>96</c:v>
                </c:pt>
                <c:pt idx="3">
                  <c:v>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100544"/>
        <c:axId val="37315712"/>
        <c:axId val="0"/>
      </c:bar3DChart>
      <c:catAx>
        <c:axId val="37100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7315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7315712"/>
        <c:scaling>
          <c:orientation val="minMax"/>
          <c:max val="1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710054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1050" b="1"/>
          </a:pPr>
          <a:endParaRPr lang="en-US"/>
        </a:p>
      </c:txPr>
    </c:legend>
    <c:plotVisOnly val="1"/>
    <c:dispBlanksAs val="gap"/>
    <c:showDLblsOverMax val="0"/>
  </c:chart>
  <c:spPr>
    <a:solidFill>
      <a:schemeClr val="tx1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200" b="1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WE Survey 2012: "Relevance" Construct by Item % Agree (Real World Application)</a:t>
            </a:r>
            <a:endParaRPr lang="en-US"/>
          </a:p>
        </c:rich>
      </c:tx>
      <c:layout>
        <c:manualLayout>
          <c:xMode val="edge"/>
          <c:yMode val="edge"/>
          <c:x val="0.14827199874155575"/>
          <c:y val="1.9639910427183552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63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4.5707915273132664E-2"/>
          <c:y val="7.855973813420622E-2"/>
          <c:w val="0.94314381270903014"/>
          <c:h val="0.74468085106382975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6.4074766573910561E-3"/>
                  <c:y val="-1.6999110790365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3267350778477404E-3"/>
                  <c:y val="-1.69558101472995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475530859645888E-2"/>
                  <c:y val="-1.8722545115575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35338313480045763"/>
                  <c:y val="-6.5270736411631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2969332010756103E-2"/>
                  <c:y val="-1.6336542220274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relevancedata!$C$32:$C$36</c:f>
              <c:strCache>
                <c:ptCount val="5"/>
                <c:pt idx="0">
                  <c:v>I can apply what I learn in my classes to my everyday life.</c:v>
                </c:pt>
                <c:pt idx="1">
                  <c:v>My teachers make me aware of different career choices.</c:v>
                </c:pt>
                <c:pt idx="2">
                  <c:v>I believe that what I am learning in school will help me in my future.</c:v>
                </c:pt>
                <c:pt idx="3">
                  <c:v>I connect the learning in my classroom to the community.</c:v>
                </c:pt>
                <c:pt idx="4">
                  <c:v>When I graduate from school, I hope I will be prepared for college.</c:v>
                </c:pt>
              </c:strCache>
            </c:strRef>
          </c:cat>
          <c:val>
            <c:numRef>
              <c:f>relevancedata!$D$32:$D$36</c:f>
              <c:numCache>
                <c:formatCode>General</c:formatCode>
                <c:ptCount val="5"/>
                <c:pt idx="0">
                  <c:v>42</c:v>
                </c:pt>
                <c:pt idx="1">
                  <c:v>40</c:v>
                </c:pt>
                <c:pt idx="2">
                  <c:v>60</c:v>
                </c:pt>
                <c:pt idx="4">
                  <c:v>86</c:v>
                </c:pt>
              </c:numCache>
            </c:numRef>
          </c:val>
        </c:ser>
        <c:ser>
          <c:idx val="1"/>
          <c:order val="1"/>
          <c:spPr>
            <a:solidFill>
              <a:srgbClr val="80008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6033731569506982E-2"/>
                  <c:y val="-2.52336215747172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26390973703542E-2"/>
                  <c:y val="-2.208264065191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53280769669677586"/>
                  <c:y val="-6.5270736411631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757827930371599E-2"/>
                  <c:y val="-1.50311652941909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5596227729058949E-2"/>
                  <c:y val="-1.6833468647842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relevancedata!$C$32:$C$36</c:f>
              <c:strCache>
                <c:ptCount val="5"/>
                <c:pt idx="0">
                  <c:v>I can apply what I learn in my classes to my everyday life.</c:v>
                </c:pt>
                <c:pt idx="1">
                  <c:v>My teachers make me aware of different career choices.</c:v>
                </c:pt>
                <c:pt idx="2">
                  <c:v>I believe that what I am learning in school will help me in my future.</c:v>
                </c:pt>
                <c:pt idx="3">
                  <c:v>I connect the learning in my classroom to the community.</c:v>
                </c:pt>
                <c:pt idx="4">
                  <c:v>When I graduate from school, I hope I will be prepared for college.</c:v>
                </c:pt>
              </c:strCache>
            </c:strRef>
          </c:cat>
          <c:val>
            <c:numRef>
              <c:f>relevancedata!$E$32:$E$36</c:f>
              <c:numCache>
                <c:formatCode>General</c:formatCode>
                <c:ptCount val="5"/>
                <c:pt idx="0">
                  <c:v>94</c:v>
                </c:pt>
                <c:pt idx="1">
                  <c:v>79</c:v>
                </c:pt>
                <c:pt idx="3">
                  <c:v>75</c:v>
                </c:pt>
                <c:pt idx="4">
                  <c:v>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3822464"/>
        <c:axId val="123824000"/>
        <c:axId val="0"/>
      </c:bar3DChart>
      <c:catAx>
        <c:axId val="123822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3824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3824000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382246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tx1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WE Survey 2012: "Rigor" Construct Comparison % Agree</a:t>
            </a:r>
          </a:p>
        </c:rich>
      </c:tx>
      <c:layout>
        <c:manualLayout>
          <c:xMode val="edge"/>
          <c:yMode val="edge"/>
          <c:x val="0.25083618974227323"/>
          <c:y val="0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5707915273132664E-2"/>
          <c:y val="4.7463175122749592E-2"/>
          <c:w val="0.94425863991081382"/>
          <c:h val="0.6301145662847790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1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4.2321986746759492E-3"/>
                  <c:y val="-7.88642021617751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226987019316111E-3"/>
                  <c:y val="-9.75321182617362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877132872052603E-3"/>
                  <c:y val="-7.888302580070605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7356862346791731E-3"/>
                  <c:y val="-1.83941177155084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8.0949317047648017E-3"/>
                  <c:y val="-1.23520718665999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2246872936897787E-3"/>
                  <c:y val="-1.00246144747622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7816947244686582E-3"/>
                  <c:y val="-1.048733374448724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rigor!$C$16:$I$17</c:f>
              <c:multiLvlStrCache>
                <c:ptCount val="7"/>
                <c:lvl>
                  <c:pt idx="0">
                    <c:v>My teachers are teaching me things I already know.</c:v>
                  </c:pt>
                  <c:pt idx="1">
                    <c:v>I spend too much time re-teaching what student should already know.</c:v>
                  </c:pt>
                  <c:pt idx="2">
                    <c:v>Students are expected to exceed a basic understanding of what is being taught.</c:v>
                  </c:pt>
                  <c:pt idx="3">
                    <c:v>I use assessment to plan and adjust my instruction.</c:v>
                  </c:pt>
                  <c:pt idx="4">
                    <c:v>My assignments have predictable solutions.</c:v>
                  </c:pt>
                  <c:pt idx="5">
                    <c:v>I encourage students to create original solutions to complex problems</c:v>
                  </c:pt>
                  <c:pt idx="6">
                    <c:v>Staff are expected to provide opportunities for students to discuss and solve open-ended questions and problems.</c:v>
                  </c:pt>
                </c:lvl>
                <c:lvl>
                  <c:pt idx="0">
                    <c:v>Rigor1</c:v>
                  </c:pt>
                  <c:pt idx="4">
                    <c:v>Rigor2</c:v>
                  </c:pt>
                </c:lvl>
              </c:multiLvlStrCache>
            </c:multiLvlStrRef>
          </c:cat>
          <c:val>
            <c:numRef>
              <c:f>rigor!$C$18:$I$18</c:f>
              <c:numCache>
                <c:formatCode>General</c:formatCode>
                <c:ptCount val="7"/>
                <c:pt idx="0">
                  <c:v>47</c:v>
                </c:pt>
                <c:pt idx="1">
                  <c:v>44</c:v>
                </c:pt>
                <c:pt idx="2">
                  <c:v>88</c:v>
                </c:pt>
                <c:pt idx="3">
                  <c:v>93</c:v>
                </c:pt>
                <c:pt idx="4">
                  <c:v>41</c:v>
                </c:pt>
                <c:pt idx="5">
                  <c:v>91</c:v>
                </c:pt>
                <c:pt idx="6">
                  <c:v>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285696"/>
        <c:axId val="124287232"/>
      </c:barChart>
      <c:catAx>
        <c:axId val="1242856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287232"/>
        <c:crosses val="autoZero"/>
        <c:auto val="1"/>
        <c:lblAlgn val="ctr"/>
        <c:lblOffset val="100"/>
        <c:noMultiLvlLbl val="0"/>
      </c:catAx>
      <c:valAx>
        <c:axId val="124287232"/>
        <c:scaling>
          <c:orientation val="minMax"/>
          <c:max val="10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285696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chemeClr val="tx1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WE Survey 2012: Rigor</a:t>
            </a:r>
          </a:p>
        </c:rich>
      </c:tx>
      <c:layout>
        <c:manualLayout>
          <c:xMode val="edge"/>
          <c:yMode val="edge"/>
          <c:x val="0.39799336403704255"/>
          <c:y val="1.9639910427183552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58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4.5707915273132664E-2"/>
          <c:y val="0.14729950900163666"/>
          <c:w val="0.94314381270903014"/>
          <c:h val="0.731587561374795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rigor!$M$20</c:f>
              <c:strCache>
                <c:ptCount val="1"/>
                <c:pt idx="0">
                  <c:v>Learner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4971807453834165E-2"/>
                  <c:y val="-2.644981979543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038828758445331E-2"/>
                  <c:y val="-3.18046659879462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rigor!$L$21:$L$23</c:f>
              <c:strCache>
                <c:ptCount val="3"/>
                <c:pt idx="0">
                  <c:v>My teacher gives me choices in how I show my understanding of what I learned.</c:v>
                </c:pt>
                <c:pt idx="1">
                  <c:v>When I struggle in class, I receive help.</c:v>
                </c:pt>
                <c:pt idx="2">
                  <c:v>This school gives up on difficult students.</c:v>
                </c:pt>
              </c:strCache>
            </c:strRef>
          </c:cat>
          <c:val>
            <c:numRef>
              <c:f>rigor!$M$21:$M$23</c:f>
              <c:numCache>
                <c:formatCode>General</c:formatCode>
                <c:ptCount val="3"/>
                <c:pt idx="0">
                  <c:v>38</c:v>
                </c:pt>
                <c:pt idx="1">
                  <c:v>57</c:v>
                </c:pt>
              </c:numCache>
            </c:numRef>
          </c:val>
        </c:ser>
        <c:ser>
          <c:idx val="1"/>
          <c:order val="1"/>
          <c:tx>
            <c:strRef>
              <c:f>rigor!$N$20</c:f>
              <c:strCache>
                <c:ptCount val="1"/>
                <c:pt idx="0">
                  <c:v>Teacher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002311583961704E-2"/>
                  <c:y val="-2.916659149193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0980170120875337E-2"/>
                  <c:y val="-2.49191764286419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9707687040792173E-2"/>
                  <c:y val="-2.77900777951037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rigor!$L$21:$L$23</c:f>
              <c:strCache>
                <c:ptCount val="3"/>
                <c:pt idx="0">
                  <c:v>My teacher gives me choices in how I show my understanding of what I learned.</c:v>
                </c:pt>
                <c:pt idx="1">
                  <c:v>When I struggle in class, I receive help.</c:v>
                </c:pt>
                <c:pt idx="2">
                  <c:v>This school gives up on difficult students.</c:v>
                </c:pt>
              </c:strCache>
            </c:strRef>
          </c:cat>
          <c:val>
            <c:numRef>
              <c:f>rigor!$N$21:$N$23</c:f>
              <c:numCache>
                <c:formatCode>General</c:formatCode>
                <c:ptCount val="3"/>
                <c:pt idx="0">
                  <c:v>94</c:v>
                </c:pt>
                <c:pt idx="1">
                  <c:v>42</c:v>
                </c:pt>
                <c:pt idx="2">
                  <c:v>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2960768"/>
        <c:axId val="42962304"/>
        <c:axId val="0"/>
      </c:bar3DChart>
      <c:catAx>
        <c:axId val="42960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962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962304"/>
        <c:scaling>
          <c:orientation val="minMax"/>
          <c:max val="1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96076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42809360261709795"/>
          <c:y val="9.1653029505080211E-2"/>
          <c:w val="0.14269778985728887"/>
          <c:h val="3.9279820854367112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tx1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WE Survey 2012: "Leadership" Construct Comparison % Agree</a:t>
            </a:r>
          </a:p>
        </c:rich>
      </c:tx>
      <c:layout>
        <c:manualLayout>
          <c:xMode val="edge"/>
          <c:yMode val="edge"/>
          <c:x val="0.22742476280365065"/>
          <c:y val="1.9639910427183552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52237764397097419"/>
          <c:y val="0.10627617714180507"/>
          <c:w val="0.41419653286957331"/>
          <c:h val="0.7245541697173659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4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6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1.0758521405560099E-2"/>
                  <c:y val="-1.09055762465043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064812132597151E-2"/>
                  <c:y val="-6.25814571869186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371102859634205E-3"/>
                  <c:y val="-1.084062528190523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5625663848875174E-3"/>
                  <c:y val="-2.9848232964332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3627261631141835E-3"/>
                  <c:y val="-7.569844960244569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4048022425291073E-3"/>
                  <c:y val="-1.48345941209067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8.8260372135757544E-3"/>
                  <c:y val="-6.97965127517816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5.9026735370453255E-3"/>
                  <c:y val="-1.05138085235254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+mj-lt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relevancedata!$B$3:$C$10</c:f>
              <c:multiLvlStrCache>
                <c:ptCount val="8"/>
                <c:lvl>
                  <c:pt idx="0">
                    <c:v>School administration listens to our concerns.</c:v>
                  </c:pt>
                  <c:pt idx="1">
                    <c:v>My teachers take action on student concerns and suggestions</c:v>
                  </c:pt>
                  <c:pt idx="2">
                    <c:v>There is strong communication between teachers and students</c:v>
                  </c:pt>
                  <c:pt idx="3">
                    <c:v>My ideas are important to my teachers when they plan lessons.</c:v>
                  </c:pt>
                  <c:pt idx="4">
                    <c:v>School administration takes action on staff concerns &amp; suggestions.</c:v>
                  </c:pt>
                  <c:pt idx="5">
                    <c:v>Students talk about academic problems and concerns with me.</c:v>
                  </c:pt>
                  <c:pt idx="6">
                    <c:v>I encourage students to explore things they find interesting.</c:v>
                  </c:pt>
                  <c:pt idx="7">
                    <c:v>I know what my students are passionate about.</c:v>
                  </c:pt>
                </c:lvl>
                <c:lvl>
                  <c:pt idx="0">
                    <c:v>Learner</c:v>
                  </c:pt>
                  <c:pt idx="4">
                    <c:v>Teacher</c:v>
                  </c:pt>
                </c:lvl>
              </c:multiLvlStrCache>
            </c:multiLvlStrRef>
          </c:cat>
          <c:val>
            <c:numRef>
              <c:f>relevancedata!$D$3:$D$10</c:f>
              <c:numCache>
                <c:formatCode>General</c:formatCode>
                <c:ptCount val="8"/>
                <c:pt idx="0">
                  <c:v>23</c:v>
                </c:pt>
                <c:pt idx="1">
                  <c:v>41</c:v>
                </c:pt>
                <c:pt idx="2">
                  <c:v>43</c:v>
                </c:pt>
                <c:pt idx="3">
                  <c:v>27</c:v>
                </c:pt>
                <c:pt idx="4">
                  <c:v>35</c:v>
                </c:pt>
                <c:pt idx="5">
                  <c:v>88</c:v>
                </c:pt>
                <c:pt idx="6">
                  <c:v>95</c:v>
                </c:pt>
                <c:pt idx="7">
                  <c:v>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532416"/>
        <c:axId val="125550592"/>
      </c:barChart>
      <c:catAx>
        <c:axId val="1255324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550592"/>
        <c:crosses val="autoZero"/>
        <c:auto val="1"/>
        <c:lblAlgn val="ctr"/>
        <c:lblOffset val="100"/>
        <c:noMultiLvlLbl val="0"/>
      </c:catAx>
      <c:valAx>
        <c:axId val="125550592"/>
        <c:scaling>
          <c:orientation val="minMax"/>
          <c:max val="10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532416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chemeClr val="tx1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WE Survey 2012: Comparison of WE Survey and Principal Evaluation Results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Climate of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Arial"/>
                <a:cs typeface="Arial"/>
              </a:rPr>
              <a:t>Trust (% Strongly Agree)</a:t>
            </a:r>
            <a:endParaRPr lang="en-US" dirty="0"/>
          </a:p>
        </c:rich>
      </c:tx>
      <c:layout>
        <c:manualLayout>
          <c:xMode val="edge"/>
          <c:yMode val="edge"/>
          <c:x val="0.16402881306503353"/>
          <c:y val="9.2566860514984653E-3"/>
        </c:manualLayout>
      </c:layout>
      <c:overlay val="0"/>
      <c:spPr>
        <a:noFill/>
        <a:ln w="25400">
          <a:noFill/>
        </a:ln>
      </c:spPr>
    </c:title>
    <c:autoTitleDeleted val="0"/>
    <c:view3D>
      <c:rotX val="18"/>
      <c:hPercent val="63"/>
      <c:rotY val="44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4.0558755054527634E-2"/>
          <c:y val="0.10568549190275503"/>
          <c:w val="0.96098104793756967"/>
          <c:h val="0.72176759410801961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invertIfNegative val="0"/>
            <c:bubble3D val="0"/>
            <c:spPr>
              <a:solidFill>
                <a:srgbClr val="00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invertIfNegative val="0"/>
            <c:bubble3D val="0"/>
            <c:spPr>
              <a:solidFill>
                <a:srgbClr val="00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invertIfNegative val="0"/>
            <c:bubble3D val="0"/>
            <c:spPr>
              <a:solidFill>
                <a:srgbClr val="0000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invertIfNegative val="0"/>
            <c:bubble3D val="0"/>
          </c:dPt>
          <c:dPt>
            <c:idx val="6"/>
            <c:invertIfNegative val="0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7"/>
            <c:invertIfNegative val="0"/>
            <c:bubble3D val="0"/>
            <c:spPr>
              <a:solidFill>
                <a:srgbClr val="0000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8"/>
            <c:invertIfNegative val="0"/>
            <c:bubble3D val="0"/>
            <c:spPr>
              <a:solidFill>
                <a:srgbClr val="0000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3.0922713657602695E-2"/>
                  <c:y val="-3.800663824183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06513544200531E-2"/>
                  <c:y val="-2.83134909362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5750194633383388E-2"/>
                  <c:y val="-3.04667441059764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7611234551047992E-2"/>
                  <c:y val="-3.2303589017673003E-2"/>
                </c:manualLayout>
              </c:layout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1025" b="0" i="0" u="none" strike="noStrike" baseline="0">
                        <a:solidFill>
                          <a:srgbClr val="000000"/>
                        </a:solidFill>
                        <a:latin typeface="Arial"/>
                        <a:cs typeface="Arial"/>
                      </a:rPr>
                      <a:t>77</a:t>
                    </a:r>
                  </a:p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1025" b="0" i="0" u="none" strike="noStrike" baseline="0">
                        <a:solidFill>
                          <a:srgbClr val="000000"/>
                        </a:solidFill>
                        <a:latin typeface="Arial"/>
                        <a:cs typeface="Arial"/>
                      </a:rPr>
                      <a:t>(44%)</a:t>
                    </a:r>
                    <a:endParaRPr lang="en-US"/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45319417012672741"/>
                  <c:y val="-5.99349631214265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6857182149890186E-2"/>
                  <c:y val="4.8256161105884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0178343091728993E-2"/>
                  <c:y val="5.1329303967936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6.34995040335678E-2"/>
                  <c:y val="2.8748534092812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Mode val="edge"/>
                  <c:yMode val="edge"/>
                  <c:x val="0.92976588628762546"/>
                  <c:y val="0.166939443535188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2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jacobydata!$B$31:$E$32</c:f>
              <c:multiLvlStrCache>
                <c:ptCount val="4"/>
                <c:lvl>
                  <c:pt idx="0">
                    <c:v>The school administration effectively creates a climate of trust.</c:v>
                  </c:pt>
                  <c:pt idx="1">
                    <c:v>School administration promotes a climate of trust.</c:v>
                  </c:pt>
                  <c:pt idx="2">
                    <c:v>School administrators keep staff confidentiality.</c:v>
                  </c:pt>
                  <c:pt idx="3">
                    <c:v>Effectively Creates a Climate of Trust</c:v>
                  </c:pt>
                </c:lvl>
                <c:lvl>
                  <c:pt idx="0">
                    <c:v>Teacher</c:v>
                  </c:pt>
                  <c:pt idx="1">
                    <c:v>WE Lead</c:v>
                  </c:pt>
                  <c:pt idx="3">
                    <c:v>Prin Eval</c:v>
                  </c:pt>
                </c:lvl>
              </c:multiLvlStrCache>
            </c:multiLvlStrRef>
          </c:cat>
          <c:val>
            <c:numRef>
              <c:f>jacobydata!$B$33:$E$33</c:f>
              <c:numCache>
                <c:formatCode>General</c:formatCode>
                <c:ptCount val="4"/>
                <c:pt idx="0">
                  <c:v>29</c:v>
                </c:pt>
                <c:pt idx="1">
                  <c:v>32</c:v>
                </c:pt>
                <c:pt idx="2">
                  <c:v>61</c:v>
                </c:pt>
                <c:pt idx="3" formatCode="0">
                  <c:v>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0682624"/>
        <c:axId val="40685568"/>
        <c:axId val="0"/>
      </c:bar3DChart>
      <c:catAx>
        <c:axId val="40682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0685568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40685568"/>
        <c:scaling>
          <c:orientation val="minMax"/>
          <c:max val="1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068262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tx1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42DC519-8C3E-44A8-A672-CDA8897CF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2659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16 w 5184"/>
                  <a:gd name="T3" fmla="*/ 3159 h 3159"/>
                  <a:gd name="T4" fmla="*/ 5216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60 w 556"/>
                  <a:gd name="T5" fmla="*/ 3159 h 3159"/>
                  <a:gd name="T6" fmla="*/ 560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3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3 w 251"/>
                <a:gd name="T7" fmla="*/ 12 h 12"/>
                <a:gd name="T8" fmla="*/ 253 w 251"/>
                <a:gd name="T9" fmla="*/ 0 h 12"/>
                <a:gd name="T10" fmla="*/ 253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491 w 251"/>
                <a:gd name="T5" fmla="*/ 12 h 12"/>
                <a:gd name="T6" fmla="*/ 49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5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54 w 4724"/>
                  <a:gd name="T7" fmla="*/ 12 h 12"/>
                  <a:gd name="T8" fmla="*/ 4754 w 4724"/>
                  <a:gd name="T9" fmla="*/ 0 h 12"/>
                  <a:gd name="T10" fmla="*/ 475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A7177-89D8-4F2B-961F-8885D02B71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399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56565-CB84-4371-8615-4503B8EBC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56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E01A3-6451-4597-AA18-72731F27DD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764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4D7F1-4CD2-4593-8D2D-9D0B86D25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879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E60AD-ABA9-4654-A903-D3186CE15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99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1AF1C-6065-4289-AA8F-E502368DD2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84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FAAF1-A3AB-4FAC-B0E5-AB16AEB988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0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523CD-BA29-45B4-805C-9E8D56E88F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808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EE5F3-136A-4387-AC8D-41884FA80D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18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E5686-8A75-4F7F-BED4-B8F150406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9FD4A-3BFE-4EA3-9BCB-5CCEC908E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75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16 w 5184"/>
                <a:gd name="T3" fmla="*/ 3159 h 3159"/>
                <a:gd name="T4" fmla="*/ 5216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60 w 556"/>
                <a:gd name="T5" fmla="*/ 3159 h 3159"/>
                <a:gd name="T6" fmla="*/ 560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5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54 w 4724"/>
                  <a:gd name="T7" fmla="*/ 12 h 12"/>
                  <a:gd name="T8" fmla="*/ 4754 w 4724"/>
                  <a:gd name="T9" fmla="*/ 0 h 12"/>
                  <a:gd name="T10" fmla="*/ 475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491 w 251"/>
                  <a:gd name="T5" fmla="*/ 12 h 12"/>
                  <a:gd name="T6" fmla="*/ 49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3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3 w 251"/>
                  <a:gd name="T7" fmla="*/ 12 h 12"/>
                  <a:gd name="T8" fmla="*/ 253 w 251"/>
                  <a:gd name="T9" fmla="*/ 0 h 12"/>
                  <a:gd name="T10" fmla="*/ 253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947A788-166B-4B4D-9011-90B63D04D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 Survey Results</a:t>
            </a:r>
            <a:br>
              <a:rPr lang="en-US" dirty="0" smtClean="0"/>
            </a:br>
            <a:r>
              <a:rPr lang="en-US" dirty="0" smtClean="0"/>
              <a:t>2011-2012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886200"/>
            <a:ext cx="6400800" cy="2362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600" dirty="0" smtClean="0"/>
              <a:t>Comparison of Student and </a:t>
            </a:r>
            <a:r>
              <a:rPr lang="en-US" sz="3600" dirty="0" smtClean="0"/>
              <a:t>Teacher Perceptions </a:t>
            </a:r>
            <a:r>
              <a:rPr lang="en-US" sz="3600" dirty="0" smtClean="0"/>
              <a:t>at FHS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Survey &amp; Principal Evaluation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Comparison Charts: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371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678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Culture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399810"/>
              </p:ext>
            </p:extLst>
          </p:nvPr>
        </p:nvGraphicFramePr>
        <p:xfrm>
          <a:off x="6096" y="914400"/>
          <a:ext cx="9137904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543800" cy="990600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Management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130436"/>
              </p:ext>
            </p:extLst>
          </p:nvPr>
        </p:nvGraphicFramePr>
        <p:xfrm>
          <a:off x="152400" y="914400"/>
          <a:ext cx="8585372" cy="5843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Principal Evaluation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2012 Results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28600" y="457200"/>
          <a:ext cx="8670192" cy="6288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36613" y="280458"/>
          <a:ext cx="8670774" cy="6297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36613" y="280458"/>
          <a:ext cx="8670774" cy="6297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36613" y="280458"/>
          <a:ext cx="8670774" cy="6297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36613" y="280458"/>
          <a:ext cx="8670774" cy="6297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36613" y="280458"/>
          <a:ext cx="8670774" cy="6297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5438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Relationship Construct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304800" y="838200"/>
          <a:ext cx="8582025" cy="5838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543800" cy="838200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Relationship (2)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152400" y="838200"/>
          <a:ext cx="8839200" cy="5843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838200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Relevance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909422"/>
              </p:ext>
            </p:extLst>
          </p:nvPr>
        </p:nvGraphicFramePr>
        <p:xfrm>
          <a:off x="0" y="914400"/>
          <a:ext cx="8915400" cy="5838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4385"/>
            <a:ext cx="7543800" cy="890016"/>
          </a:xfrm>
        </p:spPr>
        <p:txBody>
          <a:bodyPr/>
          <a:lstStyle/>
          <a:p>
            <a:pPr algn="ctr"/>
            <a:r>
              <a:rPr lang="en-US" dirty="0" smtClean="0"/>
              <a:t>Relevance 2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142155"/>
              </p:ext>
            </p:extLst>
          </p:nvPr>
        </p:nvGraphicFramePr>
        <p:xfrm>
          <a:off x="152400" y="914400"/>
          <a:ext cx="8839200" cy="5838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6161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543800" cy="914400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Relevance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76200" y="914400"/>
          <a:ext cx="8991600" cy="5838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543800" cy="9906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Rigor Construct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152400" y="838200"/>
          <a:ext cx="88392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543800" cy="1066801"/>
          </a:xfrm>
        </p:spPr>
        <p:txBody>
          <a:bodyPr/>
          <a:lstStyle/>
          <a:p>
            <a:pPr algn="ctr"/>
            <a:r>
              <a:rPr lang="en-US" dirty="0" smtClean="0"/>
              <a:t>Rigor 2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658953"/>
              </p:ext>
            </p:extLst>
          </p:nvPr>
        </p:nvGraphicFramePr>
        <p:xfrm>
          <a:off x="0" y="1028700"/>
          <a:ext cx="90297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7817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543800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Leadership Construct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76200" y="914400"/>
          <a:ext cx="8915400" cy="5838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himmer 2">
    <a:dk1>
      <a:srgbClr val="000099"/>
    </a:dk1>
    <a:lt1>
      <a:srgbClr val="FFFFFF"/>
    </a:lt1>
    <a:dk2>
      <a:srgbClr val="000066"/>
    </a:dk2>
    <a:lt2>
      <a:srgbClr val="EAEAEA"/>
    </a:lt2>
    <a:accent1>
      <a:srgbClr val="66CCFF"/>
    </a:accent1>
    <a:accent2>
      <a:srgbClr val="0066FF"/>
    </a:accent2>
    <a:accent3>
      <a:srgbClr val="AAAAB8"/>
    </a:accent3>
    <a:accent4>
      <a:srgbClr val="DADADA"/>
    </a:accent4>
    <a:accent5>
      <a:srgbClr val="B8E2FF"/>
    </a:accent5>
    <a:accent6>
      <a:srgbClr val="005CE7"/>
    </a:accent6>
    <a:hlink>
      <a:srgbClr val="FFFFCC"/>
    </a:hlink>
    <a:folHlink>
      <a:srgbClr val="99CC00"/>
    </a:folHlink>
  </a:clrScheme>
  <a:fontScheme name="Shimmer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Shimmer 2">
    <a:dk1>
      <a:srgbClr val="000099"/>
    </a:dk1>
    <a:lt1>
      <a:srgbClr val="FFFFFF"/>
    </a:lt1>
    <a:dk2>
      <a:srgbClr val="000066"/>
    </a:dk2>
    <a:lt2>
      <a:srgbClr val="EAEAEA"/>
    </a:lt2>
    <a:accent1>
      <a:srgbClr val="66CCFF"/>
    </a:accent1>
    <a:accent2>
      <a:srgbClr val="0066FF"/>
    </a:accent2>
    <a:accent3>
      <a:srgbClr val="AAAAB8"/>
    </a:accent3>
    <a:accent4>
      <a:srgbClr val="DADADA"/>
    </a:accent4>
    <a:accent5>
      <a:srgbClr val="B8E2FF"/>
    </a:accent5>
    <a:accent6>
      <a:srgbClr val="005CE7"/>
    </a:accent6>
    <a:hlink>
      <a:srgbClr val="FFFFCC"/>
    </a:hlink>
    <a:folHlink>
      <a:srgbClr val="99CC00"/>
    </a:folHlink>
  </a:clrScheme>
  <a:fontScheme name="Shimmer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Shimmer 2">
    <a:dk1>
      <a:srgbClr val="000099"/>
    </a:dk1>
    <a:lt1>
      <a:srgbClr val="FFFFFF"/>
    </a:lt1>
    <a:dk2>
      <a:srgbClr val="000066"/>
    </a:dk2>
    <a:lt2>
      <a:srgbClr val="EAEAEA"/>
    </a:lt2>
    <a:accent1>
      <a:srgbClr val="66CCFF"/>
    </a:accent1>
    <a:accent2>
      <a:srgbClr val="0066FF"/>
    </a:accent2>
    <a:accent3>
      <a:srgbClr val="AAAAB8"/>
    </a:accent3>
    <a:accent4>
      <a:srgbClr val="DADADA"/>
    </a:accent4>
    <a:accent5>
      <a:srgbClr val="B8E2FF"/>
    </a:accent5>
    <a:accent6>
      <a:srgbClr val="005CE7"/>
    </a:accent6>
    <a:hlink>
      <a:srgbClr val="FFFFCC"/>
    </a:hlink>
    <a:folHlink>
      <a:srgbClr val="99CC00"/>
    </a:folHlink>
  </a:clrScheme>
  <a:fontScheme name="Shimmer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Shimmer 2">
    <a:dk1>
      <a:srgbClr val="000099"/>
    </a:dk1>
    <a:lt1>
      <a:srgbClr val="FFFFFF"/>
    </a:lt1>
    <a:dk2>
      <a:srgbClr val="000066"/>
    </a:dk2>
    <a:lt2>
      <a:srgbClr val="EAEAEA"/>
    </a:lt2>
    <a:accent1>
      <a:srgbClr val="66CCFF"/>
    </a:accent1>
    <a:accent2>
      <a:srgbClr val="0066FF"/>
    </a:accent2>
    <a:accent3>
      <a:srgbClr val="AAAAB8"/>
    </a:accent3>
    <a:accent4>
      <a:srgbClr val="DADADA"/>
    </a:accent4>
    <a:accent5>
      <a:srgbClr val="B8E2FF"/>
    </a:accent5>
    <a:accent6>
      <a:srgbClr val="005CE7"/>
    </a:accent6>
    <a:hlink>
      <a:srgbClr val="FFFFCC"/>
    </a:hlink>
    <a:folHlink>
      <a:srgbClr val="99CC00"/>
    </a:folHlink>
  </a:clrScheme>
  <a:fontScheme name="Shimmer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himmer 2">
    <a:dk1>
      <a:srgbClr val="000099"/>
    </a:dk1>
    <a:lt1>
      <a:srgbClr val="FFFFFF"/>
    </a:lt1>
    <a:dk2>
      <a:srgbClr val="000066"/>
    </a:dk2>
    <a:lt2>
      <a:srgbClr val="EAEAEA"/>
    </a:lt2>
    <a:accent1>
      <a:srgbClr val="66CCFF"/>
    </a:accent1>
    <a:accent2>
      <a:srgbClr val="0066FF"/>
    </a:accent2>
    <a:accent3>
      <a:srgbClr val="AAAAB8"/>
    </a:accent3>
    <a:accent4>
      <a:srgbClr val="DADADA"/>
    </a:accent4>
    <a:accent5>
      <a:srgbClr val="B8E2FF"/>
    </a:accent5>
    <a:accent6>
      <a:srgbClr val="005CE7"/>
    </a:accent6>
    <a:hlink>
      <a:srgbClr val="FFFFCC"/>
    </a:hlink>
    <a:folHlink>
      <a:srgbClr val="99CC00"/>
    </a:folHlink>
  </a:clrScheme>
  <a:fontScheme name="Shimmer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Shimmer 2">
    <a:dk1>
      <a:srgbClr val="000099"/>
    </a:dk1>
    <a:lt1>
      <a:srgbClr val="FFFFFF"/>
    </a:lt1>
    <a:dk2>
      <a:srgbClr val="000066"/>
    </a:dk2>
    <a:lt2>
      <a:srgbClr val="EAEAEA"/>
    </a:lt2>
    <a:accent1>
      <a:srgbClr val="66CCFF"/>
    </a:accent1>
    <a:accent2>
      <a:srgbClr val="0066FF"/>
    </a:accent2>
    <a:accent3>
      <a:srgbClr val="AAAAB8"/>
    </a:accent3>
    <a:accent4>
      <a:srgbClr val="DADADA"/>
    </a:accent4>
    <a:accent5>
      <a:srgbClr val="B8E2FF"/>
    </a:accent5>
    <a:accent6>
      <a:srgbClr val="005CE7"/>
    </a:accent6>
    <a:hlink>
      <a:srgbClr val="FFFFCC"/>
    </a:hlink>
    <a:folHlink>
      <a:srgbClr val="99CC00"/>
    </a:folHlink>
  </a:clrScheme>
  <a:fontScheme name="Shimmer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Shimmer 2">
    <a:dk1>
      <a:srgbClr val="000099"/>
    </a:dk1>
    <a:lt1>
      <a:srgbClr val="FFFFFF"/>
    </a:lt1>
    <a:dk2>
      <a:srgbClr val="000066"/>
    </a:dk2>
    <a:lt2>
      <a:srgbClr val="EAEAEA"/>
    </a:lt2>
    <a:accent1>
      <a:srgbClr val="66CCFF"/>
    </a:accent1>
    <a:accent2>
      <a:srgbClr val="0066FF"/>
    </a:accent2>
    <a:accent3>
      <a:srgbClr val="AAAAB8"/>
    </a:accent3>
    <a:accent4>
      <a:srgbClr val="DADADA"/>
    </a:accent4>
    <a:accent5>
      <a:srgbClr val="B8E2FF"/>
    </a:accent5>
    <a:accent6>
      <a:srgbClr val="005CE7"/>
    </a:accent6>
    <a:hlink>
      <a:srgbClr val="FFFFCC"/>
    </a:hlink>
    <a:folHlink>
      <a:srgbClr val="99CC00"/>
    </a:folHlink>
  </a:clrScheme>
  <a:fontScheme name="Shimmer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Shimmer 2">
    <a:dk1>
      <a:srgbClr val="000099"/>
    </a:dk1>
    <a:lt1>
      <a:srgbClr val="FFFFFF"/>
    </a:lt1>
    <a:dk2>
      <a:srgbClr val="000066"/>
    </a:dk2>
    <a:lt2>
      <a:srgbClr val="EAEAEA"/>
    </a:lt2>
    <a:accent1>
      <a:srgbClr val="66CCFF"/>
    </a:accent1>
    <a:accent2>
      <a:srgbClr val="0066FF"/>
    </a:accent2>
    <a:accent3>
      <a:srgbClr val="AAAAB8"/>
    </a:accent3>
    <a:accent4>
      <a:srgbClr val="DADADA"/>
    </a:accent4>
    <a:accent5>
      <a:srgbClr val="B8E2FF"/>
    </a:accent5>
    <a:accent6>
      <a:srgbClr val="005CE7"/>
    </a:accent6>
    <a:hlink>
      <a:srgbClr val="FFFFCC"/>
    </a:hlink>
    <a:folHlink>
      <a:srgbClr val="99CC00"/>
    </a:folHlink>
  </a:clrScheme>
  <a:fontScheme name="Shimmer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Shimmer 2">
    <a:dk1>
      <a:srgbClr val="000099"/>
    </a:dk1>
    <a:lt1>
      <a:srgbClr val="FFFFFF"/>
    </a:lt1>
    <a:dk2>
      <a:srgbClr val="000066"/>
    </a:dk2>
    <a:lt2>
      <a:srgbClr val="EAEAEA"/>
    </a:lt2>
    <a:accent1>
      <a:srgbClr val="66CCFF"/>
    </a:accent1>
    <a:accent2>
      <a:srgbClr val="0066FF"/>
    </a:accent2>
    <a:accent3>
      <a:srgbClr val="AAAAB8"/>
    </a:accent3>
    <a:accent4>
      <a:srgbClr val="DADADA"/>
    </a:accent4>
    <a:accent5>
      <a:srgbClr val="B8E2FF"/>
    </a:accent5>
    <a:accent6>
      <a:srgbClr val="005CE7"/>
    </a:accent6>
    <a:hlink>
      <a:srgbClr val="FFFFCC"/>
    </a:hlink>
    <a:folHlink>
      <a:srgbClr val="99CC00"/>
    </a:folHlink>
  </a:clrScheme>
  <a:fontScheme name="Shimmer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Shimmer 2">
    <a:dk1>
      <a:srgbClr val="000099"/>
    </a:dk1>
    <a:lt1>
      <a:srgbClr val="FFFFFF"/>
    </a:lt1>
    <a:dk2>
      <a:srgbClr val="000066"/>
    </a:dk2>
    <a:lt2>
      <a:srgbClr val="EAEAEA"/>
    </a:lt2>
    <a:accent1>
      <a:srgbClr val="66CCFF"/>
    </a:accent1>
    <a:accent2>
      <a:srgbClr val="0066FF"/>
    </a:accent2>
    <a:accent3>
      <a:srgbClr val="AAAAB8"/>
    </a:accent3>
    <a:accent4>
      <a:srgbClr val="DADADA"/>
    </a:accent4>
    <a:accent5>
      <a:srgbClr val="B8E2FF"/>
    </a:accent5>
    <a:accent6>
      <a:srgbClr val="005CE7"/>
    </a:accent6>
    <a:hlink>
      <a:srgbClr val="FFFFCC"/>
    </a:hlink>
    <a:folHlink>
      <a:srgbClr val="99CC00"/>
    </a:folHlink>
  </a:clrScheme>
  <a:fontScheme name="Shimmer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Shimmer 2">
    <a:dk1>
      <a:srgbClr val="000099"/>
    </a:dk1>
    <a:lt1>
      <a:srgbClr val="FFFFFF"/>
    </a:lt1>
    <a:dk2>
      <a:srgbClr val="000066"/>
    </a:dk2>
    <a:lt2>
      <a:srgbClr val="EAEAEA"/>
    </a:lt2>
    <a:accent1>
      <a:srgbClr val="66CCFF"/>
    </a:accent1>
    <a:accent2>
      <a:srgbClr val="0066FF"/>
    </a:accent2>
    <a:accent3>
      <a:srgbClr val="AAAAB8"/>
    </a:accent3>
    <a:accent4>
      <a:srgbClr val="DADADA"/>
    </a:accent4>
    <a:accent5>
      <a:srgbClr val="B8E2FF"/>
    </a:accent5>
    <a:accent6>
      <a:srgbClr val="005CE7"/>
    </a:accent6>
    <a:hlink>
      <a:srgbClr val="FFFFCC"/>
    </a:hlink>
    <a:folHlink>
      <a:srgbClr val="99CC00"/>
    </a:folHlink>
  </a:clrScheme>
  <a:fontScheme name="Shimmer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Shimmer 2">
    <a:dk1>
      <a:srgbClr val="000099"/>
    </a:dk1>
    <a:lt1>
      <a:srgbClr val="FFFFFF"/>
    </a:lt1>
    <a:dk2>
      <a:srgbClr val="000066"/>
    </a:dk2>
    <a:lt2>
      <a:srgbClr val="EAEAEA"/>
    </a:lt2>
    <a:accent1>
      <a:srgbClr val="66CCFF"/>
    </a:accent1>
    <a:accent2>
      <a:srgbClr val="0066FF"/>
    </a:accent2>
    <a:accent3>
      <a:srgbClr val="AAAAB8"/>
    </a:accent3>
    <a:accent4>
      <a:srgbClr val="DADADA"/>
    </a:accent4>
    <a:accent5>
      <a:srgbClr val="B8E2FF"/>
    </a:accent5>
    <a:accent6>
      <a:srgbClr val="005CE7"/>
    </a:accent6>
    <a:hlink>
      <a:srgbClr val="FFFFCC"/>
    </a:hlink>
    <a:folHlink>
      <a:srgbClr val="99CC00"/>
    </a:folHlink>
  </a:clrScheme>
  <a:fontScheme name="Shimmer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124</TotalTime>
  <Words>286</Words>
  <Application>Microsoft Office PowerPoint</Application>
  <PresentationFormat>On-screen Show (4:3)</PresentationFormat>
  <Paragraphs>103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Tahoma</vt:lpstr>
      <vt:lpstr>Arial</vt:lpstr>
      <vt:lpstr>Wingdings</vt:lpstr>
      <vt:lpstr>Calibri</vt:lpstr>
      <vt:lpstr>Shimmer</vt:lpstr>
      <vt:lpstr>WE Survey Results 2011-2012</vt:lpstr>
      <vt:lpstr>Relationship Construct</vt:lpstr>
      <vt:lpstr>Relationship (2)</vt:lpstr>
      <vt:lpstr>Relevance</vt:lpstr>
      <vt:lpstr>Relevance 2</vt:lpstr>
      <vt:lpstr>Relevance (3)</vt:lpstr>
      <vt:lpstr>Rigor Construct</vt:lpstr>
      <vt:lpstr>Rigor 2</vt:lpstr>
      <vt:lpstr>Leadership Construct</vt:lpstr>
      <vt:lpstr>We Survey &amp; Principal Evaluation</vt:lpstr>
      <vt:lpstr>Culture</vt:lpstr>
      <vt:lpstr>Management</vt:lpstr>
      <vt:lpstr>Principal Evaluation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Survey Results</dc:title>
  <dc:creator>au</dc:creator>
  <cp:lastModifiedBy>ConfigMe</cp:lastModifiedBy>
  <cp:revision>14</cp:revision>
  <dcterms:created xsi:type="dcterms:W3CDTF">2012-01-11T17:12:38Z</dcterms:created>
  <dcterms:modified xsi:type="dcterms:W3CDTF">2013-03-13T17:55:39Z</dcterms:modified>
</cp:coreProperties>
</file>