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77" r:id="rId10"/>
    <p:sldId id="267" r:id="rId11"/>
    <p:sldId id="263" r:id="rId12"/>
    <p:sldId id="264" r:id="rId13"/>
    <p:sldId id="265" r:id="rId14"/>
    <p:sldId id="266" r:id="rId15"/>
    <p:sldId id="268" r:id="rId16"/>
    <p:sldId id="279" r:id="rId17"/>
    <p:sldId id="278" r:id="rId18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55775-33DE-40DE-88A6-0B2803B91C03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E4A76-6730-4FAA-A07C-72E373F15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5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6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2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7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7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3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7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4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6B76D-B397-40E0-A50A-B6FE4E01FDA9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82207-6114-4AE9-9642-3836652D2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4267199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FHS SMART LUNCH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7300" b="1" dirty="0" smtClean="0">
                <a:effectLst/>
              </a:rPr>
              <a:t>S</a:t>
            </a:r>
            <a:r>
              <a:rPr lang="en-US" sz="4900" b="1" dirty="0" smtClean="0">
                <a:effectLst/>
              </a:rPr>
              <a:t>tudents </a:t>
            </a:r>
            <a:r>
              <a:rPr lang="en-US" sz="7300" b="1" dirty="0" smtClean="0">
                <a:effectLst/>
              </a:rPr>
              <a:t>M</a:t>
            </a:r>
            <a:r>
              <a:rPr lang="en-US" sz="4900" b="1" dirty="0" smtClean="0">
                <a:effectLst/>
              </a:rPr>
              <a:t>aximizing </a:t>
            </a:r>
            <a:r>
              <a:rPr lang="en-US" sz="7300" b="1" dirty="0" smtClean="0">
                <a:effectLst/>
              </a:rPr>
              <a:t>A</a:t>
            </a:r>
            <a:r>
              <a:rPr lang="en-US" sz="4900" b="1" dirty="0" smtClean="0">
                <a:effectLst/>
              </a:rPr>
              <a:t>chievement with </a:t>
            </a:r>
            <a:r>
              <a:rPr lang="en-US" sz="7300" b="1" dirty="0" smtClean="0">
                <a:effectLst/>
              </a:rPr>
              <a:t>R</a:t>
            </a:r>
            <a:r>
              <a:rPr lang="en-US" sz="4900" b="1" dirty="0" smtClean="0">
                <a:effectLst/>
              </a:rPr>
              <a:t>esources and </a:t>
            </a:r>
            <a:r>
              <a:rPr lang="en-US" sz="7300" b="1" dirty="0" smtClean="0">
                <a:effectLst/>
              </a:rPr>
              <a:t>T</a:t>
            </a:r>
            <a:r>
              <a:rPr lang="en-US" sz="4900" b="1" dirty="0" smtClean="0">
                <a:effectLst/>
              </a:rPr>
              <a:t>ime</a:t>
            </a:r>
            <a:r>
              <a:rPr lang="en-US" sz="2000" dirty="0" smtClean="0">
                <a:effectLst/>
              </a:rPr>
              <a:t/>
            </a:r>
            <a:br>
              <a:rPr lang="en-US" sz="2000" dirty="0" smtClean="0">
                <a:effectLst/>
              </a:rPr>
            </a:br>
            <a:endParaRPr lang="en-US" sz="2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sz="5200" dirty="0" smtClean="0">
                <a:solidFill>
                  <a:schemeClr val="bg1"/>
                </a:solidFill>
              </a:rPr>
              <a:t>Meeting the needs of our students,</a:t>
            </a:r>
          </a:p>
          <a:p>
            <a:r>
              <a:rPr lang="en-US" sz="7200" dirty="0" smtClean="0">
                <a:solidFill>
                  <a:schemeClr val="bg1"/>
                </a:solidFill>
              </a:rPr>
              <a:t>The Bulldog Way!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7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happens if they don’t go?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(these are examples, this too will be studied.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they miss without a valid excuse, they are assigned restrictive lunch (ISS). They get to go eat the last 15 minutes.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766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If they don’t attend a second time or don’t attend the restrictive lunch, they receive 1 day of ISS.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53340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We currently we have 4 teachers assigned to this in lieu of a teaching period.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4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is a Tutorial Period?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43" y="3124200"/>
            <a:ext cx="8229600" cy="6095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Two Options could be: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3962400"/>
            <a:ext cx="716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Departments can decide to remain flexible like it is now or…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57243" y="14478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tutorial period would allow students to voluntarily get help or teachers could require it.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57243" y="5410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541020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Departments can schedule their tutorial time.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75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Tentative Schedule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MWF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276847"/>
              </p:ext>
            </p:extLst>
          </p:nvPr>
        </p:nvGraphicFramePr>
        <p:xfrm>
          <a:off x="2209800" y="2074817"/>
          <a:ext cx="4846320" cy="2743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25980"/>
                <a:gridCol w="2080260"/>
                <a:gridCol w="64008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REGULAR (50 minutes)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1</a:t>
                      </a:r>
                      <a:r>
                        <a:rPr lang="es-CO" sz="2000" baseline="30000">
                          <a:effectLst/>
                        </a:rPr>
                        <a:t>st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8:20 – 9:10              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2</a:t>
                      </a:r>
                      <a:r>
                        <a:rPr lang="es-CO" sz="2000" baseline="30000">
                          <a:effectLst/>
                        </a:rPr>
                        <a:t>nd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9:15 – 10:10          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3</a:t>
                      </a:r>
                      <a:r>
                        <a:rPr lang="es-CO" sz="2000" baseline="30000">
                          <a:effectLst/>
                        </a:rPr>
                        <a:t>rd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10:15 – 11:05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4</a:t>
                      </a:r>
                      <a:r>
                        <a:rPr lang="es-CO" sz="2000" baseline="30000" dirty="0">
                          <a:effectLst/>
                        </a:rPr>
                        <a:t>th</a:t>
                      </a:r>
                      <a:r>
                        <a:rPr lang="es-CO" sz="2000" dirty="0">
                          <a:effectLst/>
                        </a:rPr>
                        <a:t> </a:t>
                      </a:r>
                      <a:r>
                        <a:rPr lang="es-CO" sz="2000" dirty="0" err="1">
                          <a:effectLst/>
                        </a:rPr>
                        <a:t>Period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11:10 – 12:00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Lunch 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12:00 – </a:t>
                      </a:r>
                      <a:r>
                        <a:rPr lang="es-CO" sz="2000" dirty="0" smtClean="0">
                          <a:effectLst/>
                        </a:rPr>
                        <a:t>1:00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</a:t>
                      </a:r>
                      <a:r>
                        <a:rPr lang="es-CO" sz="2000" baseline="30000">
                          <a:effectLst/>
                        </a:rPr>
                        <a:t>th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1:05– 1:55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6</a:t>
                      </a:r>
                      <a:r>
                        <a:rPr lang="es-CO" sz="2000" baseline="30000">
                          <a:effectLst/>
                        </a:rPr>
                        <a:t>th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2:00– 2:50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7</a:t>
                      </a:r>
                      <a:r>
                        <a:rPr lang="es-CO" sz="2000" baseline="30000">
                          <a:effectLst/>
                        </a:rPr>
                        <a:t>th</a:t>
                      </a:r>
                      <a:r>
                        <a:rPr lang="es-CO" sz="20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b="0" dirty="0">
                          <a:solidFill>
                            <a:schemeClr val="tx1"/>
                          </a:solidFill>
                          <a:effectLst/>
                        </a:rPr>
                        <a:t>2:55 – 3:45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50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566599"/>
              </p:ext>
            </p:extLst>
          </p:nvPr>
        </p:nvGraphicFramePr>
        <p:xfrm>
          <a:off x="2209800" y="5105400"/>
          <a:ext cx="4824730" cy="106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4450"/>
                <a:gridCol w="2800350"/>
                <a:gridCol w="70993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</a:rPr>
                        <a:t>Lunch/</a:t>
                      </a:r>
                      <a:r>
                        <a:rPr lang="es-CO" sz="1400" dirty="0" err="1" smtClean="0">
                          <a:effectLst/>
                        </a:rPr>
                        <a:t>Activity</a:t>
                      </a:r>
                      <a:r>
                        <a:rPr lang="es-CO" sz="1400" baseline="0" dirty="0" smtClean="0">
                          <a:effectLst/>
                        </a:rPr>
                        <a:t> </a:t>
                      </a:r>
                      <a:r>
                        <a:rPr lang="es-CO" sz="1400" baseline="0" dirty="0" err="1" smtClean="0">
                          <a:effectLst/>
                        </a:rPr>
                        <a:t>Period</a:t>
                      </a:r>
                      <a:r>
                        <a:rPr lang="es-CO" sz="1400" baseline="0" dirty="0" smtClean="0">
                          <a:effectLst/>
                        </a:rPr>
                        <a:t> Regular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</a:rPr>
                        <a:t>A-J </a:t>
                      </a:r>
                      <a:r>
                        <a:rPr lang="es-CO" sz="1400" dirty="0">
                          <a:effectLst/>
                        </a:rPr>
                        <a:t>Lunch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11:55-12:25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A-J </a:t>
                      </a:r>
                      <a:r>
                        <a:rPr lang="es-CO" sz="1200" dirty="0" smtClean="0">
                          <a:effectLst/>
                        </a:rPr>
                        <a:t>MSS/Tutorial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12:25-55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K-Z Lunch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12:25-12:55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K-Z </a:t>
                      </a:r>
                      <a:r>
                        <a:rPr lang="es-CO" sz="1200" dirty="0" smtClean="0">
                          <a:effectLst/>
                        </a:rPr>
                        <a:t>MSS/Tutorial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11:55-12:25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4479" y="1828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06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Tentative Advisory Schedule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Tue.-Thur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267832"/>
              </p:ext>
            </p:extLst>
          </p:nvPr>
        </p:nvGraphicFramePr>
        <p:xfrm>
          <a:off x="2031612" y="1583845"/>
          <a:ext cx="5080775" cy="23187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44494"/>
                <a:gridCol w="2404482"/>
                <a:gridCol w="731799"/>
              </a:tblGrid>
              <a:tr h="390293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 err="1">
                          <a:effectLst/>
                        </a:rPr>
                        <a:t>Advisory</a:t>
                      </a:r>
                      <a:r>
                        <a:rPr lang="es-CO" sz="1300" dirty="0">
                          <a:effectLst/>
                        </a:rPr>
                        <a:t>/</a:t>
                      </a:r>
                      <a:r>
                        <a:rPr lang="es-CO" sz="1300" dirty="0" err="1">
                          <a:effectLst/>
                        </a:rPr>
                        <a:t>Activity</a:t>
                      </a:r>
                      <a:r>
                        <a:rPr lang="es-CO" sz="1300" dirty="0">
                          <a:effectLst/>
                        </a:rPr>
                        <a:t> Lunch Schedule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(47 minutes)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1</a:t>
                      </a:r>
                      <a:r>
                        <a:rPr lang="es-CO" sz="1300" baseline="30000">
                          <a:effectLst/>
                        </a:rPr>
                        <a:t>st</a:t>
                      </a:r>
                      <a:r>
                        <a:rPr lang="es-CO" sz="1300">
                          <a:effectLst/>
                        </a:rPr>
                        <a:t>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8:20 – 9:07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2</a:t>
                      </a:r>
                      <a:r>
                        <a:rPr lang="es-CO" sz="1300" baseline="30000">
                          <a:effectLst/>
                        </a:rPr>
                        <a:t>nd</a:t>
                      </a:r>
                      <a:r>
                        <a:rPr lang="es-CO" sz="1300">
                          <a:effectLst/>
                        </a:rPr>
                        <a:t>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9:12 – 9:59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ADVISORY/ASSEMBLY PERIOD   10:04 – 10:34 (30 minutes)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390">
                <a:tc gridSpan="3">
                  <a:txBody>
                    <a:bodyPr/>
                    <a:lstStyle/>
                    <a:p>
                      <a:pPr algn="l"/>
                      <a:endParaRPr lang="en-US" sz="900" dirty="0">
                        <a:effectLst/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62726" marR="6272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3rd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10:39-11:26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4th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11:31-12:18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Lunch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12:18 – 1::09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51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5</a:t>
                      </a:r>
                      <a:r>
                        <a:rPr lang="es-CO" sz="1300" baseline="30000">
                          <a:effectLst/>
                        </a:rPr>
                        <a:t>th</a:t>
                      </a:r>
                      <a:r>
                        <a:rPr lang="es-CO" sz="1300">
                          <a:effectLst/>
                        </a:rPr>
                        <a:t>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1:14– 2:01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6</a:t>
                      </a:r>
                      <a:r>
                        <a:rPr lang="es-CO" sz="1300" baseline="30000">
                          <a:effectLst/>
                        </a:rPr>
                        <a:t>th</a:t>
                      </a:r>
                      <a:r>
                        <a:rPr lang="es-CO" sz="1300">
                          <a:effectLst/>
                        </a:rPr>
                        <a:t>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2:06 – 2:53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  <a:tr h="19514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>
                          <a:effectLst/>
                        </a:rPr>
                        <a:t>7</a:t>
                      </a:r>
                      <a:r>
                        <a:rPr lang="es-CO" sz="1300" baseline="30000">
                          <a:effectLst/>
                        </a:rPr>
                        <a:t>th</a:t>
                      </a:r>
                      <a:r>
                        <a:rPr lang="es-CO" sz="1300">
                          <a:effectLst/>
                        </a:rPr>
                        <a:t> Period</a:t>
                      </a:r>
                      <a:endParaRPr lang="en-US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b="0" dirty="0">
                          <a:solidFill>
                            <a:schemeClr val="tx1"/>
                          </a:solidFill>
                          <a:effectLst/>
                        </a:rPr>
                        <a:t>2:58 – 3:45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300" dirty="0">
                          <a:effectLst/>
                        </a:rPr>
                        <a:t>47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726" marR="62726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600249"/>
              </p:ext>
            </p:extLst>
          </p:nvPr>
        </p:nvGraphicFramePr>
        <p:xfrm>
          <a:off x="2057400" y="4343400"/>
          <a:ext cx="502920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727"/>
                <a:gridCol w="2591047"/>
                <a:gridCol w="1176426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Activity</a:t>
                      </a:r>
                      <a:r>
                        <a:rPr lang="es-CO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/Lunch</a:t>
                      </a:r>
                      <a:r>
                        <a:rPr lang="es-CO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Period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A-K Lunch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12:18 – 12:48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A </a:t>
                      </a:r>
                      <a:r>
                        <a:rPr lang="es-CO" sz="1200" dirty="0" smtClean="0">
                          <a:effectLst/>
                        </a:rPr>
                        <a:t>–J</a:t>
                      </a:r>
                      <a:r>
                        <a:rPr lang="es-CO" sz="1200" baseline="0" dirty="0" smtClean="0">
                          <a:effectLst/>
                        </a:rPr>
                        <a:t> MSS/Tutorial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12:44 – 1:09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K-Z Lunch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12:40 – 1:10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K-Z </a:t>
                      </a:r>
                      <a:r>
                        <a:rPr lang="es-CO" sz="1200" dirty="0" smtClean="0">
                          <a:effectLst/>
                        </a:rPr>
                        <a:t>MSS/Tutorial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12:18 – 12:43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33800" y="5638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62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Tentative Advisory Schedule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T-</a:t>
            </a:r>
            <a:r>
              <a:rPr lang="en-US" dirty="0" err="1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(First two weeks)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060777"/>
              </p:ext>
            </p:extLst>
          </p:nvPr>
        </p:nvGraphicFramePr>
        <p:xfrm>
          <a:off x="1828800" y="1905000"/>
          <a:ext cx="5554980" cy="2499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25980"/>
                <a:gridCol w="2628900"/>
                <a:gridCol w="80010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 err="1">
                          <a:effectLst/>
                        </a:rPr>
                        <a:t>Advisory</a:t>
                      </a:r>
                      <a:r>
                        <a:rPr lang="es-CO" sz="1400" dirty="0">
                          <a:effectLst/>
                        </a:rPr>
                        <a:t>/</a:t>
                      </a:r>
                      <a:r>
                        <a:rPr lang="es-CO" sz="1400" dirty="0" err="1">
                          <a:effectLst/>
                        </a:rPr>
                        <a:t>Activity</a:t>
                      </a:r>
                      <a:r>
                        <a:rPr lang="es-CO" sz="1400" dirty="0">
                          <a:effectLst/>
                        </a:rPr>
                        <a:t> Lunch Schedule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(45 minutes)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</a:t>
                      </a:r>
                      <a:r>
                        <a:rPr lang="es-CO" sz="1400" baseline="30000">
                          <a:effectLst/>
                        </a:rPr>
                        <a:t>st</a:t>
                      </a:r>
                      <a:r>
                        <a:rPr lang="es-CO" sz="14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8:20 – 9:05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2</a:t>
                      </a:r>
                      <a:r>
                        <a:rPr lang="es-CO" sz="1400" baseline="30000">
                          <a:effectLst/>
                        </a:rPr>
                        <a:t>nd</a:t>
                      </a:r>
                      <a:r>
                        <a:rPr lang="es-CO" sz="14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9:10 – 10:00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ADVISORY/ASSEMBLY PERIOD   10:05 – 10:35 (30 minutes)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 algn="l"/>
                      <a:endParaRPr lang="en-US" sz="1000">
                        <a:effectLst/>
                        <a:latin typeface="Times"/>
                        <a:ea typeface="Times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3rd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10:40-11:25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4th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11:30-12:15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Lunch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12:15 – 1:15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5</a:t>
                      </a:r>
                      <a:r>
                        <a:rPr lang="es-CO" sz="1400" baseline="30000">
                          <a:effectLst/>
                        </a:rPr>
                        <a:t>th</a:t>
                      </a:r>
                      <a:r>
                        <a:rPr lang="es-CO" sz="14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1:20– 2:05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6</a:t>
                      </a:r>
                      <a:r>
                        <a:rPr lang="es-CO" sz="1400" baseline="30000">
                          <a:effectLst/>
                        </a:rPr>
                        <a:t>th</a:t>
                      </a:r>
                      <a:r>
                        <a:rPr lang="es-CO" sz="14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2:10 – 2:55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7</a:t>
                      </a:r>
                      <a:r>
                        <a:rPr lang="es-CO" sz="1400" baseline="30000">
                          <a:effectLst/>
                        </a:rPr>
                        <a:t>th</a:t>
                      </a:r>
                      <a:r>
                        <a:rPr lang="es-CO" sz="1400">
                          <a:effectLst/>
                        </a:rPr>
                        <a:t> Period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b="0" dirty="0">
                          <a:solidFill>
                            <a:schemeClr val="tx1"/>
                          </a:solidFill>
                          <a:effectLst/>
                        </a:rPr>
                        <a:t>3:00 – 3:45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45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878631"/>
              </p:ext>
            </p:extLst>
          </p:nvPr>
        </p:nvGraphicFramePr>
        <p:xfrm>
          <a:off x="1828800" y="4876800"/>
          <a:ext cx="555498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0160"/>
                <a:gridCol w="2628900"/>
                <a:gridCol w="1645920"/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Lunch </a:t>
                      </a:r>
                      <a:r>
                        <a:rPr lang="es-CO" sz="1200" dirty="0" err="1">
                          <a:effectLst/>
                        </a:rPr>
                        <a:t>Academic</a:t>
                      </a:r>
                      <a:r>
                        <a:rPr lang="es-CO" sz="1200" dirty="0">
                          <a:effectLst/>
                        </a:rPr>
                        <a:t> </a:t>
                      </a:r>
                      <a:r>
                        <a:rPr lang="es-CO" sz="1200" dirty="0" err="1" smtClean="0">
                          <a:effectLst/>
                        </a:rPr>
                        <a:t>Study</a:t>
                      </a:r>
                      <a:r>
                        <a:rPr lang="es-CO" sz="1200" dirty="0" smtClean="0">
                          <a:effectLst/>
                        </a:rPr>
                        <a:t> Schedule </a:t>
                      </a:r>
                      <a:r>
                        <a:rPr lang="es-CO" sz="1200" dirty="0" err="1">
                          <a:effectLst/>
                        </a:rPr>
                        <a:t>Advisory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A-K Lunch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12:15 </a:t>
                      </a:r>
                      <a:r>
                        <a:rPr lang="es-CO" sz="1200" dirty="0">
                          <a:effectLst/>
                        </a:rPr>
                        <a:t>– </a:t>
                      </a:r>
                      <a:r>
                        <a:rPr lang="es-CO" sz="1200" dirty="0" smtClean="0">
                          <a:effectLst/>
                        </a:rPr>
                        <a:t>12:45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A -K </a:t>
                      </a:r>
                      <a:r>
                        <a:rPr lang="es-CO" sz="1200" dirty="0" smtClean="0">
                          <a:effectLst/>
                        </a:rPr>
                        <a:t>MSS/Tutorial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12:45 </a:t>
                      </a:r>
                      <a:r>
                        <a:rPr lang="es-CO" sz="1200" dirty="0">
                          <a:effectLst/>
                        </a:rPr>
                        <a:t>– </a:t>
                      </a:r>
                      <a:r>
                        <a:rPr lang="es-CO" sz="1200" dirty="0" smtClean="0">
                          <a:effectLst/>
                        </a:rPr>
                        <a:t>1:15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L-Z Lunch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12:45 </a:t>
                      </a:r>
                      <a:r>
                        <a:rPr lang="es-CO" sz="1200" dirty="0">
                          <a:effectLst/>
                        </a:rPr>
                        <a:t>– </a:t>
                      </a:r>
                      <a:r>
                        <a:rPr lang="es-CO" sz="1200" dirty="0" smtClean="0">
                          <a:effectLst/>
                        </a:rPr>
                        <a:t>1:15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L-Z </a:t>
                      </a:r>
                      <a:r>
                        <a:rPr lang="es-CO" sz="1200" dirty="0" smtClean="0">
                          <a:effectLst/>
                        </a:rPr>
                        <a:t>MSS/Tutorial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 smtClean="0">
                          <a:effectLst/>
                        </a:rPr>
                        <a:t>12:15 </a:t>
                      </a:r>
                      <a:r>
                        <a:rPr lang="es-CO" sz="1200" dirty="0">
                          <a:effectLst/>
                        </a:rPr>
                        <a:t>– </a:t>
                      </a:r>
                      <a:r>
                        <a:rPr lang="es-CO" sz="1200" dirty="0" smtClean="0">
                          <a:effectLst/>
                        </a:rPr>
                        <a:t>12:45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36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does it look like to the student?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I turn in my work, I get to hang out with friends, ask teachers for help, or participate in an intramural program.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352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If I don’t, I’m in mandatory supervised study until I’m caught up…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605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SMART </a:t>
            </a:r>
            <a:r>
              <a:rPr lang="en-US" dirty="0"/>
              <a:t>Lunch Committee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Steve Adams		GEM	</a:t>
            </a:r>
            <a:r>
              <a:rPr lang="en-US" dirty="0" smtClean="0"/>
              <a:t>Social </a:t>
            </a:r>
            <a:r>
              <a:rPr lang="en-US" dirty="0"/>
              <a:t>Studies/Department Chair</a:t>
            </a:r>
          </a:p>
          <a:p>
            <a:r>
              <a:rPr lang="en-US" dirty="0"/>
              <a:t>Boyd Logan		GEM	</a:t>
            </a:r>
            <a:r>
              <a:rPr lang="en-US" dirty="0" smtClean="0"/>
              <a:t>English/Department </a:t>
            </a:r>
            <a:r>
              <a:rPr lang="en-US" dirty="0"/>
              <a:t>Chair</a:t>
            </a:r>
          </a:p>
          <a:p>
            <a:r>
              <a:rPr lang="en-US" dirty="0"/>
              <a:t>Amy Matthews	</a:t>
            </a:r>
            <a:r>
              <a:rPr lang="en-US" dirty="0" smtClean="0"/>
              <a:t>CREW</a:t>
            </a:r>
            <a:r>
              <a:rPr lang="en-US" dirty="0"/>
              <a:t>	English/RTI Committee</a:t>
            </a:r>
          </a:p>
          <a:p>
            <a:r>
              <a:rPr lang="en-US" dirty="0"/>
              <a:t>Molly Carman	</a:t>
            </a:r>
            <a:r>
              <a:rPr lang="en-US" dirty="0" smtClean="0"/>
              <a:t>CREW</a:t>
            </a:r>
            <a:r>
              <a:rPr lang="en-US" dirty="0"/>
              <a:t>	English</a:t>
            </a:r>
          </a:p>
          <a:p>
            <a:r>
              <a:rPr lang="en-US" dirty="0"/>
              <a:t>Susan Colvin		CREW	Social Studies/RTI Committee</a:t>
            </a:r>
          </a:p>
          <a:p>
            <a:r>
              <a:rPr lang="en-US" dirty="0"/>
              <a:t>Deanna Easton	</a:t>
            </a:r>
            <a:r>
              <a:rPr lang="en-US" dirty="0" smtClean="0"/>
              <a:t>CREW</a:t>
            </a:r>
            <a:r>
              <a:rPr lang="en-US" dirty="0"/>
              <a:t>	FACS/SLC Leader</a:t>
            </a:r>
          </a:p>
          <a:p>
            <a:r>
              <a:rPr lang="en-US" dirty="0"/>
              <a:t>Scott Lampkin	</a:t>
            </a:r>
            <a:r>
              <a:rPr lang="en-US" dirty="0" smtClean="0"/>
              <a:t>CREW</a:t>
            </a:r>
            <a:r>
              <a:rPr lang="en-US" dirty="0"/>
              <a:t>	Social Studies</a:t>
            </a:r>
          </a:p>
          <a:p>
            <a:r>
              <a:rPr lang="en-US" dirty="0"/>
              <a:t>Carol Ellison		CREW	Special Ed/Advisory</a:t>
            </a:r>
          </a:p>
          <a:p>
            <a:r>
              <a:rPr lang="en-US" dirty="0"/>
              <a:t>Virginia </a:t>
            </a:r>
            <a:r>
              <a:rPr lang="en-US" dirty="0" err="1"/>
              <a:t>Swinney</a:t>
            </a:r>
            <a:r>
              <a:rPr lang="en-US" dirty="0"/>
              <a:t>	</a:t>
            </a:r>
            <a:r>
              <a:rPr lang="en-US" dirty="0" smtClean="0"/>
              <a:t>CREW</a:t>
            </a:r>
            <a:r>
              <a:rPr lang="en-US" dirty="0"/>
              <a:t>	Math/Math Interventionist</a:t>
            </a:r>
          </a:p>
          <a:p>
            <a:r>
              <a:rPr lang="en-US" dirty="0"/>
              <a:t>Sarah Roberson	</a:t>
            </a:r>
            <a:r>
              <a:rPr lang="en-US" dirty="0" smtClean="0"/>
              <a:t>CREW</a:t>
            </a:r>
            <a:r>
              <a:rPr lang="en-US" dirty="0"/>
              <a:t>	Media Specialist</a:t>
            </a:r>
          </a:p>
          <a:p>
            <a:r>
              <a:rPr lang="en-US" dirty="0"/>
              <a:t>Amber Pinter	</a:t>
            </a:r>
            <a:r>
              <a:rPr lang="en-US" dirty="0" smtClean="0"/>
              <a:t>CREW</a:t>
            </a:r>
            <a:r>
              <a:rPr lang="en-US" dirty="0"/>
              <a:t>	English</a:t>
            </a:r>
          </a:p>
          <a:p>
            <a:r>
              <a:rPr lang="en-US" dirty="0"/>
              <a:t>Linda Clay		</a:t>
            </a:r>
            <a:r>
              <a:rPr lang="en-US" dirty="0" smtClean="0"/>
              <a:t>FACE</a:t>
            </a:r>
            <a:r>
              <a:rPr lang="en-US" dirty="0"/>
              <a:t>	</a:t>
            </a:r>
            <a:r>
              <a:rPr lang="en-US" dirty="0" smtClean="0"/>
              <a:t>Career </a:t>
            </a:r>
            <a:r>
              <a:rPr lang="en-US" dirty="0"/>
              <a:t>Ed./Former Activities Leader</a:t>
            </a:r>
          </a:p>
          <a:p>
            <a:r>
              <a:rPr lang="en-US" dirty="0"/>
              <a:t>Susan King		</a:t>
            </a:r>
            <a:r>
              <a:rPr lang="en-US" dirty="0" smtClean="0"/>
              <a:t>FACE</a:t>
            </a: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Math/Department Head)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09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Work that is Ongoing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Supervision/location of students and guidelines for </a:t>
            </a:r>
            <a:r>
              <a:rPr lang="en-US" sz="2400" dirty="0" smtClean="0"/>
              <a:t>supervision</a:t>
            </a:r>
          </a:p>
          <a:p>
            <a:r>
              <a:rPr lang="en-US" sz="2400" dirty="0"/>
              <a:t>Mandatory Guided Study (who, what when, where, why) and consequence for not </a:t>
            </a:r>
            <a:r>
              <a:rPr lang="en-US" sz="2400" dirty="0" smtClean="0"/>
              <a:t>going</a:t>
            </a:r>
          </a:p>
          <a:p>
            <a:r>
              <a:rPr lang="en-US" sz="2400" dirty="0"/>
              <a:t>Tutorial </a:t>
            </a:r>
            <a:r>
              <a:rPr lang="en-US" sz="2400" dirty="0" smtClean="0"/>
              <a:t>ideas</a:t>
            </a:r>
          </a:p>
          <a:p>
            <a:r>
              <a:rPr lang="en-US" sz="2400" dirty="0"/>
              <a:t>Cafeteria schedule </a:t>
            </a:r>
            <a:r>
              <a:rPr lang="en-US" sz="2400" dirty="0" smtClean="0"/>
              <a:t>organization</a:t>
            </a:r>
          </a:p>
          <a:p>
            <a:r>
              <a:rPr lang="en-US" sz="2400" dirty="0"/>
              <a:t>Organizing clubs/organization meeting </a:t>
            </a:r>
            <a:r>
              <a:rPr lang="en-US" sz="2400" dirty="0" smtClean="0"/>
              <a:t>times</a:t>
            </a:r>
          </a:p>
          <a:p>
            <a:r>
              <a:rPr lang="en-US" sz="2400" dirty="0"/>
              <a:t>Organizing more activity opportunities for  our </a:t>
            </a:r>
            <a:r>
              <a:rPr lang="en-US" sz="2400" dirty="0" smtClean="0"/>
              <a:t>students</a:t>
            </a:r>
          </a:p>
          <a:p>
            <a:r>
              <a:rPr lang="en-US" sz="2400" dirty="0"/>
              <a:t>Well-designed technology assignment system that is efficient for teachers and manageable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Ways Advisory could assist the SMART </a:t>
            </a:r>
            <a:r>
              <a:rPr lang="en-US" sz="2400" dirty="0" smtClean="0"/>
              <a:t>lunch</a:t>
            </a:r>
          </a:p>
          <a:p>
            <a:r>
              <a:rPr lang="en-US" sz="2400" dirty="0" smtClean="0"/>
              <a:t>Other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49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Between the Buses and the Case for Extending Lunch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/>
              <a:t>The Real Numbers</a:t>
            </a:r>
            <a:r>
              <a:rPr lang="en-US" b="1" dirty="0" smtClean="0"/>
              <a:t>…</a:t>
            </a:r>
            <a:endParaRPr lang="en-US" dirty="0"/>
          </a:p>
          <a:p>
            <a:pPr lvl="0"/>
            <a:r>
              <a:rPr lang="en-US" dirty="0"/>
              <a:t>Out of 1805 total students grade 10-12,  </a:t>
            </a:r>
            <a:r>
              <a:rPr lang="en-US" b="1" dirty="0"/>
              <a:t>244</a:t>
            </a:r>
            <a:r>
              <a:rPr lang="en-US" dirty="0"/>
              <a:t> students had at least 1”F”</a:t>
            </a:r>
          </a:p>
          <a:p>
            <a:pPr lvl="0"/>
            <a:r>
              <a:rPr lang="en-US" dirty="0"/>
              <a:t>12</a:t>
            </a:r>
            <a:r>
              <a:rPr lang="en-US" baseline="30000" dirty="0"/>
              <a:t>th</a:t>
            </a:r>
            <a:r>
              <a:rPr lang="en-US" dirty="0"/>
              <a:t> Grade has 580 students and </a:t>
            </a:r>
            <a:r>
              <a:rPr lang="en-US" b="1" dirty="0"/>
              <a:t>42</a:t>
            </a:r>
            <a:r>
              <a:rPr lang="en-US" dirty="0"/>
              <a:t> had at least 1 “F”</a:t>
            </a:r>
          </a:p>
          <a:p>
            <a:pPr lvl="0"/>
            <a:r>
              <a:rPr lang="en-US" dirty="0"/>
              <a:t>11</a:t>
            </a:r>
            <a:r>
              <a:rPr lang="en-US" baseline="30000" dirty="0"/>
              <a:t>th</a:t>
            </a:r>
            <a:r>
              <a:rPr lang="en-US" dirty="0"/>
              <a:t> Grade has 605 students and </a:t>
            </a:r>
            <a:r>
              <a:rPr lang="en-US" b="1" dirty="0"/>
              <a:t>70</a:t>
            </a:r>
            <a:r>
              <a:rPr lang="en-US" dirty="0"/>
              <a:t> had at least 1 “F”</a:t>
            </a:r>
          </a:p>
          <a:p>
            <a:pPr lvl="0"/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Grade has 620 students and </a:t>
            </a:r>
            <a:r>
              <a:rPr lang="en-US" b="1" dirty="0"/>
              <a:t>132 </a:t>
            </a:r>
            <a:r>
              <a:rPr lang="en-US" dirty="0"/>
              <a:t>had at least 1 “F”</a:t>
            </a:r>
          </a:p>
          <a:p>
            <a:r>
              <a:rPr lang="en-US" dirty="0"/>
              <a:t>400 “F’s” were </a:t>
            </a:r>
            <a:r>
              <a:rPr lang="en-US" dirty="0" smtClean="0"/>
              <a:t>assigned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800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We currently offer no required interventions when a student is missing work, fails a test, or falls behind…</a:t>
            </a:r>
          </a:p>
        </p:txBody>
      </p:sp>
    </p:spTree>
    <p:extLst>
      <p:ext uri="{BB962C8B-B14F-4D97-AF65-F5344CB8AC3E}">
        <p14:creationId xmlns:p14="http://schemas.microsoft.com/office/powerpoint/2010/main" val="14388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153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Lunch, How do we make it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5400" dirty="0" smtClean="0">
                <a:solidFill>
                  <a:schemeClr val="bg1"/>
                </a:solidFill>
              </a:rPr>
              <a:t>SMART?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305800" cy="11430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 single one hour lunch/academic improvement time.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0480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Students A-M will have access to the cafeteria the first 30 minutes.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125218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Don’t forget your ID or back to the end of the line you go!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202436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Students N-Z (and any clubs that meet) will have access to the cafeteria the last 30 minutes.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6279654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(Don’t forget that ID!)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3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What do kids do when it’s not their lunch period or they bring their lunch?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Additional Options can be reviewed based on construction.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616" y="1978898"/>
            <a:ext cx="8229600" cy="114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dirty="0" smtClean="0"/>
              <a:t>They can either:</a:t>
            </a:r>
          </a:p>
          <a:p>
            <a:r>
              <a:rPr lang="en-US" sz="2400" dirty="0" smtClean="0"/>
              <a:t>Go to the Auxiliary Gym to eat, socialize, or participate in intramural activities. (This will be supervised by a teacher)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4914" y="3121898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 back into the hallways as they do now to eat their lunch or receive help from teachers. (This will be supervised by two/three teachers “walking their beat”)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2238" y="4322227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 to the Library or Computer Lab (Media Specialist will supervise these areas as they do now)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581" y="5105400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Go to the North Green Area between the Bulldog Lobby Entrance and the current faculty parking lot.  No going into the parking lot!  (This will be supervised by a teacher)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619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What will supervision look like?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Assistant </a:t>
            </a:r>
            <a:r>
              <a:rPr lang="en-US" dirty="0"/>
              <a:t>P</a:t>
            </a:r>
            <a:r>
              <a:rPr lang="en-US" dirty="0" smtClean="0"/>
              <a:t>rincipal and Coach Adams will monitor the cafeteria.</a:t>
            </a:r>
          </a:p>
          <a:p>
            <a:r>
              <a:rPr lang="en-US" dirty="0" smtClean="0"/>
              <a:t>8 /9duty teachers will man the 4 stations in 30 minute intervals so they have 30 minutes of duty free lunch.</a:t>
            </a:r>
          </a:p>
          <a:p>
            <a:pPr lvl="1"/>
            <a:r>
              <a:rPr lang="en-US" dirty="0" smtClean="0"/>
              <a:t>Auxiliary Gym (1)</a:t>
            </a:r>
          </a:p>
          <a:p>
            <a:pPr lvl="1"/>
            <a:r>
              <a:rPr lang="en-US" dirty="0" smtClean="0"/>
              <a:t>Hallways (2 please!)</a:t>
            </a:r>
          </a:p>
          <a:p>
            <a:pPr lvl="1"/>
            <a:r>
              <a:rPr lang="en-US" dirty="0" smtClean="0"/>
              <a:t>Green Area in the front (1)</a:t>
            </a:r>
          </a:p>
          <a:p>
            <a:pPr lvl="1"/>
            <a:r>
              <a:rPr lang="en-US" dirty="0" smtClean="0"/>
              <a:t>Students will only be allowed in these areas.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How will duty be assigned?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5805849"/>
              </p:ext>
            </p:extLst>
          </p:nvPr>
        </p:nvGraphicFramePr>
        <p:xfrm>
          <a:off x="1066799" y="1295393"/>
          <a:ext cx="6934200" cy="4825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6380"/>
                <a:gridCol w="1061564"/>
                <a:gridCol w="1061564"/>
                <a:gridCol w="1061564"/>
                <a:gridCol w="1061564"/>
                <a:gridCol w="1061564"/>
              </a:tblGrid>
              <a:tr h="684153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FHS SMART LUNCH SCHEDULE 2012-13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300" dirty="0">
                          <a:effectLst/>
                        </a:rPr>
                        <a:t>Students Maximizing Achievement with Resources and Time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Monday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Tuesday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Wednesday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Thursday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Friday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Math 15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English 16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Science 13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Social Studies 20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Fine Arts 9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Tutorial</a:t>
                      </a:r>
                      <a:endParaRPr lang="en-US" sz="9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b="1" dirty="0" smtClean="0">
                          <a:effectLst/>
                        </a:rPr>
                        <a:t>Supervision</a:t>
                      </a:r>
                      <a:endParaRPr lang="en-US" sz="9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Career Ed. 10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Foreign Language 8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b="1" dirty="0" smtClean="0">
                          <a:effectLst/>
                        </a:rPr>
                        <a:t>Supervision</a:t>
                      </a:r>
                      <a:endParaRPr lang="en-US" sz="9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Department</a:t>
                      </a:r>
                      <a:endParaRPr lang="en-US" sz="9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Special Ed 12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Health/PE 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ESL 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Tutorial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Supervision</a:t>
                      </a:r>
                      <a:endParaRPr lang="en-US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Department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Media 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Library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Library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Library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Library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Library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Student Services 4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Groups/Counseling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 Groups/Counseling</a:t>
                      </a:r>
                      <a:endParaRPr lang="en-US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 Groups/Counseling</a:t>
                      </a:r>
                      <a:endParaRPr lang="en-US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 Groups/Counseling</a:t>
                      </a:r>
                      <a:endParaRPr lang="en-US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 Groups/Counseling</a:t>
                      </a:r>
                      <a:endParaRPr lang="en-US" sz="9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  <a:tr h="159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Daily</a:t>
                      </a:r>
                      <a:r>
                        <a:rPr lang="en-US" sz="900" baseline="0" dirty="0" smtClean="0">
                          <a:effectLst/>
                        </a:rPr>
                        <a:t> Pool of teachers for Supervisory Duty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23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23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21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95" marR="548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87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are the advantages?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Department meetings can be scheduled</a:t>
            </a:r>
          </a:p>
          <a:p>
            <a:r>
              <a:rPr lang="en-US" dirty="0" smtClean="0"/>
              <a:t>Built in time for horizontal teaming within a department</a:t>
            </a:r>
          </a:p>
          <a:p>
            <a:r>
              <a:rPr lang="en-US" dirty="0" smtClean="0"/>
              <a:t>Built in time for vertical teaming within a department</a:t>
            </a:r>
          </a:p>
          <a:p>
            <a:r>
              <a:rPr lang="en-US" dirty="0" smtClean="0"/>
              <a:t>Club members can ALL meet together</a:t>
            </a:r>
          </a:p>
          <a:p>
            <a:r>
              <a:rPr lang="en-US" dirty="0" smtClean="0"/>
              <a:t>Library and technology can be accessed</a:t>
            </a:r>
          </a:p>
          <a:p>
            <a:r>
              <a:rPr lang="en-US" dirty="0" smtClean="0"/>
              <a:t>Mandatory Supervised Study and Tutorials becomes a reality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9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Does Mandatory Supervised Study Look Like?  </a:t>
            </a:r>
            <a:r>
              <a:rPr lang="en-US" sz="2400" dirty="0" smtClean="0">
                <a:solidFill>
                  <a:schemeClr val="bg1"/>
                </a:solidFill>
              </a:rPr>
              <a:t>(Committee is working on the details)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Mandatory Supervised study can be assigned: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356991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When a student’s grade dips below a certain percentage in class.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434209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If a student has a poor performance on a test and needs to re-test or if a student needs to make-up a test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5002445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At the teacher’s discretion based on classroom performance</a:t>
            </a:r>
          </a:p>
        </p:txBody>
      </p:sp>
    </p:spTree>
    <p:extLst>
      <p:ext uri="{BB962C8B-B14F-4D97-AF65-F5344CB8AC3E}">
        <p14:creationId xmlns:p14="http://schemas.microsoft.com/office/powerpoint/2010/main" val="141328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Kind of Delivery System would we use?  (Suggestions?)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r>
              <a:rPr lang="en-US" dirty="0" smtClean="0"/>
              <a:t>A simple form, much like a detention slip, would be given to the student.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3549" y="28956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Technology </a:t>
            </a:r>
            <a:r>
              <a:rPr lang="en-US" sz="3200" dirty="0"/>
              <a:t>could be utilized so that a teacher could simply enter the student’s name, date, and required assignment…and send it off</a:t>
            </a:r>
            <a:r>
              <a:rPr lang="en-US" sz="3200" dirty="0" smtClean="0"/>
              <a:t>.  </a:t>
            </a:r>
            <a:r>
              <a:rPr lang="en-US" sz="3200" dirty="0" smtClean="0">
                <a:solidFill>
                  <a:srgbClr val="FF0000"/>
                </a:solidFill>
              </a:rPr>
              <a:t>I meet with Patty Plummer and her team to </a:t>
            </a:r>
            <a:r>
              <a:rPr lang="en-US" sz="3200" smtClean="0">
                <a:solidFill>
                  <a:srgbClr val="FF0000"/>
                </a:solidFill>
              </a:rPr>
              <a:t>discuss tomorrow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102" y="5279375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/>
              <a:t>An MSS teacher/Aide could </a:t>
            </a:r>
            <a:r>
              <a:rPr lang="en-US" sz="3200" dirty="0" smtClean="0"/>
              <a:t>then </a:t>
            </a:r>
            <a:r>
              <a:rPr lang="en-US" sz="3200" dirty="0"/>
              <a:t>simply import the day’s </a:t>
            </a:r>
            <a:r>
              <a:rPr lang="en-US" sz="3200" dirty="0" smtClean="0"/>
              <a:t>students and their assignments.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162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2248</TotalTime>
  <Words>1116</Words>
  <Application>Microsoft Office PowerPoint</Application>
  <PresentationFormat>On-screen Show (4:3)</PresentationFormat>
  <Paragraphs>358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FHS SMART LUNCH Students Maximizing Achievement with Resources and Time </vt:lpstr>
      <vt:lpstr>Between the Buses and the Case for Extending Lunch </vt:lpstr>
      <vt:lpstr>Lunch, How do we make it SMART?</vt:lpstr>
      <vt:lpstr>What do kids do when it’s not their lunch period or they bring their lunch? Additional Options can be reviewed based on construction.</vt:lpstr>
      <vt:lpstr>What will supervision look like?</vt:lpstr>
      <vt:lpstr>How will duty be assigned?</vt:lpstr>
      <vt:lpstr>What are the advantages? </vt:lpstr>
      <vt:lpstr>What Does Mandatory Supervised Study Look Like?  (Committee is working on the details)</vt:lpstr>
      <vt:lpstr>What Kind of Delivery System would we use?  (Suggestions?)</vt:lpstr>
      <vt:lpstr>What happens if they don’t go? (these are examples, this too will be studied.</vt:lpstr>
      <vt:lpstr>What is a Tutorial Period?</vt:lpstr>
      <vt:lpstr>Tentative Schedule MWF </vt:lpstr>
      <vt:lpstr>Tentative Advisory Schedule Tue.-Thur.</vt:lpstr>
      <vt:lpstr>Tentative Advisory Schedule T-Th (First two weeks)</vt:lpstr>
      <vt:lpstr>What does it look like to the student?</vt:lpstr>
      <vt:lpstr> SMART Lunch Committee </vt:lpstr>
      <vt:lpstr>Committee Work that is Ongoing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FHS SMART LUNCH Students Maximizing Achievement with Resources and Time </dc:title>
  <dc:creator>BOBBY SMITH</dc:creator>
  <cp:lastModifiedBy>BOBBY SMITH</cp:lastModifiedBy>
  <cp:revision>81</cp:revision>
  <cp:lastPrinted>2012-02-24T18:30:19Z</cp:lastPrinted>
  <dcterms:created xsi:type="dcterms:W3CDTF">2012-02-23T16:30:23Z</dcterms:created>
  <dcterms:modified xsi:type="dcterms:W3CDTF">2012-05-02T16:49:29Z</dcterms:modified>
</cp:coreProperties>
</file>