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4"/>
    <p:sldMasterId id="2147483974" r:id="rId5"/>
    <p:sldMasterId id="2147484022" r:id="rId6"/>
  </p:sldMasterIdLst>
  <p:notesMasterIdLst>
    <p:notesMasterId r:id="rId24"/>
  </p:notesMasterIdLst>
  <p:handoutMasterIdLst>
    <p:handoutMasterId r:id="rId25"/>
  </p:handoutMasterIdLst>
  <p:sldIdLst>
    <p:sldId id="290" r:id="rId7"/>
    <p:sldId id="552" r:id="rId8"/>
    <p:sldId id="580" r:id="rId9"/>
    <p:sldId id="554" r:id="rId10"/>
    <p:sldId id="556" r:id="rId11"/>
    <p:sldId id="557" r:id="rId12"/>
    <p:sldId id="579" r:id="rId13"/>
    <p:sldId id="558" r:id="rId14"/>
    <p:sldId id="566" r:id="rId15"/>
    <p:sldId id="567" r:id="rId16"/>
    <p:sldId id="568" r:id="rId17"/>
    <p:sldId id="569" r:id="rId18"/>
    <p:sldId id="570" r:id="rId19"/>
    <p:sldId id="578" r:id="rId20"/>
    <p:sldId id="572" r:id="rId21"/>
    <p:sldId id="575" r:id="rId22"/>
    <p:sldId id="5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i="1" kern="1200">
        <a:solidFill>
          <a:srgbClr val="AFAFAF"/>
        </a:solidFill>
        <a:latin typeface="Arial" charset="0"/>
        <a:ea typeface="Osaka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i="1" kern="1200">
        <a:solidFill>
          <a:srgbClr val="AFAFAF"/>
        </a:solidFill>
        <a:latin typeface="Arial" charset="0"/>
        <a:ea typeface="Osaka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i="1" kern="1200">
        <a:solidFill>
          <a:srgbClr val="AFAFAF"/>
        </a:solidFill>
        <a:latin typeface="Arial" charset="0"/>
        <a:ea typeface="Osaka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i="1" kern="1200">
        <a:solidFill>
          <a:srgbClr val="AFAFAF"/>
        </a:solidFill>
        <a:latin typeface="Arial" charset="0"/>
        <a:ea typeface="Osaka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i="1" kern="1200">
        <a:solidFill>
          <a:srgbClr val="AFAFAF"/>
        </a:solidFill>
        <a:latin typeface="Arial" charset="0"/>
        <a:ea typeface="Osaka" pitchFamily="1" charset="-128"/>
        <a:cs typeface="+mn-cs"/>
      </a:defRPr>
    </a:lvl5pPr>
    <a:lvl6pPr marL="2286000" algn="l" defTabSz="914400" rtl="0" eaLnBrk="1" latinLnBrk="0" hangingPunct="1">
      <a:defRPr sz="900" i="1" kern="1200">
        <a:solidFill>
          <a:srgbClr val="AFAFAF"/>
        </a:solidFill>
        <a:latin typeface="Arial" charset="0"/>
        <a:ea typeface="Osaka" pitchFamily="1" charset="-128"/>
        <a:cs typeface="+mn-cs"/>
      </a:defRPr>
    </a:lvl6pPr>
    <a:lvl7pPr marL="2743200" algn="l" defTabSz="914400" rtl="0" eaLnBrk="1" latinLnBrk="0" hangingPunct="1">
      <a:defRPr sz="900" i="1" kern="1200">
        <a:solidFill>
          <a:srgbClr val="AFAFAF"/>
        </a:solidFill>
        <a:latin typeface="Arial" charset="0"/>
        <a:ea typeface="Osaka" pitchFamily="1" charset="-128"/>
        <a:cs typeface="+mn-cs"/>
      </a:defRPr>
    </a:lvl7pPr>
    <a:lvl8pPr marL="3200400" algn="l" defTabSz="914400" rtl="0" eaLnBrk="1" latinLnBrk="0" hangingPunct="1">
      <a:defRPr sz="900" i="1" kern="1200">
        <a:solidFill>
          <a:srgbClr val="AFAFAF"/>
        </a:solidFill>
        <a:latin typeface="Arial" charset="0"/>
        <a:ea typeface="Osaka" pitchFamily="1" charset="-128"/>
        <a:cs typeface="+mn-cs"/>
      </a:defRPr>
    </a:lvl8pPr>
    <a:lvl9pPr marL="3657600" algn="l" defTabSz="914400" rtl="0" eaLnBrk="1" latinLnBrk="0" hangingPunct="1">
      <a:defRPr sz="900" i="1" kern="1200">
        <a:solidFill>
          <a:srgbClr val="AFAFAF"/>
        </a:solidFill>
        <a:latin typeface="Arial" charset="0"/>
        <a:ea typeface="Osaka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0C0C0"/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17" autoAdjust="0"/>
    <p:restoredTop sz="80858" autoAdjust="0"/>
  </p:normalViewPr>
  <p:slideViewPr>
    <p:cSldViewPr snapToGrid="0">
      <p:cViewPr>
        <p:scale>
          <a:sx n="70" d="100"/>
          <a:sy n="70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8494DDE9-EA88-4976-8464-3CE971D9BE86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FF9ADC57-71FD-4B12-A96C-6C845F65C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  <a:ea typeface="Osaka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  <a:ea typeface="Osaka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  <a:ea typeface="Osaka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5EA80B62-6C5F-45DD-B14C-00A0A90C1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65B96-4FB6-4E83-BBD4-FE5C7E1ADB84}" type="slidenum">
              <a:rPr lang="en-US" smtClean="0">
                <a:ea typeface="Osaka" pitchFamily="1" charset="-128"/>
              </a:rPr>
              <a:pPr/>
              <a:t>1</a:t>
            </a:fld>
            <a:endParaRPr lang="en-US" smtClean="0">
              <a:ea typeface="Osaka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0842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1) Start the desktop version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2) On the Welcome Screen, click on "Graphs"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3) Click on "2:View"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4) Click on "3:3D Graphing"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5) Click on "1:Action"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6) Click on "B:Time Variable Setup"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7) Set the Speed to 1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8) Set the Profile to Monotonic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9) Click on "OK"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10) Click on "3:3D Graphing"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11) Click on "1:Function"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12) Type in the function: sin(</a:t>
            </a:r>
            <a:r>
              <a:rPr lang="en-US" dirty="0" err="1" smtClean="0">
                <a:ea typeface="+mn-ea"/>
                <a:cs typeface="+mn-cs"/>
              </a:rPr>
              <a:t>x+timevar</a:t>
            </a:r>
            <a:r>
              <a:rPr lang="en-US" dirty="0" smtClean="0">
                <a:ea typeface="+mn-ea"/>
                <a:cs typeface="+mn-cs"/>
              </a:rPr>
              <a:t>)+sin(</a:t>
            </a:r>
            <a:r>
              <a:rPr lang="en-US" dirty="0" err="1" smtClean="0">
                <a:ea typeface="+mn-ea"/>
                <a:cs typeface="+mn-cs"/>
              </a:rPr>
              <a:t>y+timevar</a:t>
            </a:r>
            <a:r>
              <a:rPr lang="en-US" dirty="0" smtClean="0">
                <a:ea typeface="+mn-ea"/>
                <a:cs typeface="+mn-cs"/>
              </a:rPr>
              <a:t>*0.87)+sin(</a:t>
            </a:r>
            <a:r>
              <a:rPr lang="en-US" dirty="0" err="1" smtClean="0">
                <a:ea typeface="+mn-ea"/>
                <a:cs typeface="+mn-cs"/>
              </a:rPr>
              <a:t>timevar</a:t>
            </a:r>
            <a:r>
              <a:rPr lang="en-US" dirty="0" smtClean="0">
                <a:ea typeface="+mn-ea"/>
                <a:cs typeface="+mn-cs"/>
              </a:rPr>
              <a:t>*1.11)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13) Click on "OK"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14) You should see a surface that looks kind of like ocean waves.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0560-F7BC-4250-88E4-BEDB9D1B25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0560-F7BC-4250-88E4-BEDB9D1B25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063F-13A3-446D-A8C7-4DAE8218CFD8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964D5293-6C36-4AAE-9E32-515A56265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E3B9-45EC-4E27-AE1C-50A265777B23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CCBB37DA-DB8A-4034-AFD4-2E5E9A7FD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B94D-B324-4D72-AB14-2E7720523012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9964A900-6300-4C3D-8033-D46773B1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F8C5-F18C-486D-8E70-786A0F9E54E0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8C60-EE95-49FB-ABE8-D0D2C52B3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5683-BE6B-4170-BD3B-D1A0E7F0C275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798D-A99E-4AED-BFE5-8EFAC1573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EE1F-9F97-447C-94E6-A723C71B1DF6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8466-A945-4255-87B3-BABF3472C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85D1-F33A-4BD6-9F17-9624604E38E9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ED68-7400-4F7E-A4B2-F28392B22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83E8-8EBD-445A-A5B4-EF3A4BE08499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F275-9476-4ABD-8BE0-9B5638A63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1A21-746F-45AC-9EE5-BEA60A442C5F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7143-A9C3-4247-AD03-DA760916E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9B67-C525-4F93-AE3B-648B13F38637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8F76-9738-4BFC-8598-9DD34CA04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109E-7FA0-4A53-8FA4-B8F91ACAC70E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CDC9-B58D-4549-BE11-AD45D9D37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BE7B-94B9-4089-BA42-0854C80275D1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FC37A3ED-701E-40F8-B206-C6482F8D8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A3BE-4099-418E-BF0D-989377F8B26E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80EF-1910-4710-AF3D-708213511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A273-9CCB-4FF0-98BD-E246458E53C3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CF85-6F17-4660-AF7A-5D66AAF52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15A9-30EC-4723-807E-391BF744732A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F18C-DB0E-471A-A2FC-85F8E069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5057-B8A4-4C67-AE3D-DCDE0DC1F3BE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2860-36BB-4DB6-8537-3480201CB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070BAFA-C822-4A19-A7F4-8AB59D99F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C199-326D-4A40-B5D7-4738CD02BAF9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20D81A57-5103-414C-A17E-C86827BC5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9366-C12B-43D4-84EB-CC4F581DC35B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43BDE791-C3AA-4D37-830A-A1E7EE30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CA10-6447-4E97-B763-B2B12CBD46B4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06C6432D-E16A-4748-A8A2-229A53597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0D1A-3364-40BE-9F1F-DA7EF078DCE1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9C3235FF-04EE-4497-BB51-34601F31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98CF-61E0-4D01-8B62-7E0DB4BF8E6A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4C776B4C-82E3-47FF-8946-D578673D0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7DE4-03D5-4201-A652-A1F2F05288F2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E1B3F22D-3103-4296-8347-872F451C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77F6-8363-487F-B2DE-298E33F5C6C7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Arial" charset="0"/>
                <a:ea typeface="Osaka" charset="-128"/>
              </a:defRPr>
            </a:lvl1pPr>
          </a:lstStyle>
          <a:p>
            <a:pPr>
              <a:defRPr/>
            </a:pPr>
            <a:fld id="{8987599D-61F4-4B90-8980-F316D54BC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69447AB2-493A-46DC-9D70-F88CEF25CC93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02B17403-A957-4F14-8FF5-DAFA8CF27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39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4313862B-81C4-4EFF-9903-D5B399774307}" type="datetime1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725DF794-D7CB-4DAB-BFDA-CC4EC45F5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6" r:id="rId3"/>
    <p:sldLayoutId id="2147484005" r:id="rId4"/>
    <p:sldLayoutId id="2147484004" r:id="rId5"/>
    <p:sldLayoutId id="2147484003" r:id="rId6"/>
    <p:sldLayoutId id="2147484002" r:id="rId7"/>
    <p:sldLayoutId id="2147484001" r:id="rId8"/>
    <p:sldLayoutId id="2147484000" r:id="rId9"/>
    <p:sldLayoutId id="2147483999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1/24/2011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9361" y="1768536"/>
            <a:ext cx="5249839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dirty="0" smtClean="0"/>
              <a:t>TI-Nspire™ Technology</a:t>
            </a:r>
            <a:br>
              <a:rPr lang="en-US" sz="3000" dirty="0" smtClean="0"/>
            </a:br>
            <a:r>
              <a:rPr lang="en-US" sz="3000" dirty="0" smtClean="0"/>
              <a:t>v. 3.0 Release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Math Improvements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438400" y="68580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470848" y="2184068"/>
            <a:ext cx="5368925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r>
              <a:rPr lang="en-US" sz="1800" b="1" dirty="0" smtClean="0"/>
              <a:t>Data Exploration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500" dirty="0"/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 smtClean="0">
                <a:latin typeface="Calibri" pitchFamily="34" charset="0"/>
              </a:rPr>
              <a:t>	Summary Plots</a:t>
            </a:r>
            <a:endParaRPr lang="en-US" sz="1600" dirty="0">
              <a:latin typeface="Calibri" pitchFamily="34" charset="0"/>
            </a:endParaRP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Frequency plots – Probability distributions – </a:t>
            </a:r>
            <a:r>
              <a:rPr lang="en-US" sz="1400" i="1" dirty="0" smtClean="0">
                <a:latin typeface="Calibri" pitchFamily="34" charset="0"/>
              </a:rPr>
              <a:t>Comparative Bar Charts</a:t>
            </a:r>
            <a:endParaRPr lang="en-US" sz="1600" dirty="0"/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36" y="3196893"/>
            <a:ext cx="40798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686" y="3668381"/>
            <a:ext cx="40798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9"/>
          <p:cNvSpPr txBox="1">
            <a:spLocks noChangeArrowheads="1"/>
          </p:cNvSpPr>
          <p:nvPr/>
        </p:nvSpPr>
        <p:spPr bwMode="auto">
          <a:xfrm>
            <a:off x="2394898" y="6036931"/>
            <a:ext cx="88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00000"/>
                </a:solidFill>
              </a:rPr>
              <a:t>Adding</a:t>
            </a:r>
          </a:p>
        </p:txBody>
      </p:sp>
      <p:cxnSp>
        <p:nvCxnSpPr>
          <p:cNvPr id="54279" name="Straight Arrow Connector 11"/>
          <p:cNvCxnSpPr>
            <a:cxnSpLocks noChangeShapeType="1"/>
            <a:stCxn id="54278" idx="3"/>
          </p:cNvCxnSpPr>
          <p:nvPr/>
        </p:nvCxnSpPr>
        <p:spPr bwMode="auto">
          <a:xfrm flipV="1">
            <a:off x="3283898" y="6205206"/>
            <a:ext cx="1471613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triangle" w="lg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3934" y="1694534"/>
            <a:ext cx="2068284" cy="1455186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26296" y="283191"/>
            <a:ext cx="8153400" cy="990600"/>
          </a:xfrm>
        </p:spPr>
        <p:txBody>
          <a:bodyPr/>
          <a:lstStyle/>
          <a:p>
            <a:r>
              <a:rPr lang="en-US" dirty="0" smtClean="0"/>
              <a:t>Categorical Data Improvements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457200" y="1733701"/>
            <a:ext cx="5368925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r>
              <a:rPr lang="en-US" sz="1800" b="1" dirty="0" smtClean="0"/>
              <a:t>Data Exploration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500" dirty="0"/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 smtClean="0">
                <a:latin typeface="Calibri" pitchFamily="34" charset="0"/>
              </a:rPr>
              <a:t>	Summary Plots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Frequency plots – Probability distributions – </a:t>
            </a:r>
            <a:r>
              <a:rPr lang="en-US" sz="1400" i="1" dirty="0" smtClean="0">
                <a:latin typeface="Calibri" pitchFamily="34" charset="0"/>
              </a:rPr>
              <a:t>Comparative </a:t>
            </a:r>
            <a:r>
              <a:rPr lang="en-US" sz="1400" i="1" dirty="0">
                <a:latin typeface="Calibri" pitchFamily="34" charset="0"/>
              </a:rPr>
              <a:t>Bar Charts</a:t>
            </a:r>
            <a:endParaRPr lang="en-US" sz="1600" dirty="0"/>
          </a:p>
        </p:txBody>
      </p:sp>
      <p:pic>
        <p:nvPicPr>
          <p:cNvPr id="5529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2746526"/>
            <a:ext cx="436721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414588" y="5867551"/>
            <a:ext cx="2360612" cy="338138"/>
            <a:chOff x="2380756" y="5081035"/>
            <a:chExt cx="2360926" cy="338554"/>
          </a:xfrm>
        </p:grpSpPr>
        <p:sp>
          <p:nvSpPr>
            <p:cNvPr id="55306" name="TextBox 9"/>
            <p:cNvSpPr txBox="1">
              <a:spLocks noChangeArrowheads="1"/>
            </p:cNvSpPr>
            <p:nvPr/>
          </p:nvSpPr>
          <p:spPr bwMode="auto">
            <a:xfrm>
              <a:off x="2380756" y="5081035"/>
              <a:ext cx="10070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00000"/>
                  </a:solidFill>
                </a:rPr>
                <a:t>Splitting</a:t>
              </a:r>
            </a:p>
          </p:txBody>
        </p:sp>
        <p:cxnSp>
          <p:nvCxnSpPr>
            <p:cNvPr id="55307" name="Straight Arrow Connector 11"/>
            <p:cNvCxnSpPr>
              <a:cxnSpLocks noChangeShapeType="1"/>
              <a:stCxn id="55306" idx="3"/>
            </p:cNvCxnSpPr>
            <p:nvPr/>
          </p:nvCxnSpPr>
          <p:spPr bwMode="auto">
            <a:xfrm flipV="1">
              <a:off x="3387763" y="5249864"/>
              <a:ext cx="1353919" cy="448"/>
            </a:xfrm>
            <a:prstGeom prst="straightConnector1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 type="triangle" w="lg" len="med"/>
            </a:ln>
          </p:spPr>
        </p:cxnSp>
      </p:grpSp>
      <p:pic>
        <p:nvPicPr>
          <p:cNvPr id="553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38" y="3398989"/>
            <a:ext cx="40798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20"/>
          <p:cNvSpPr>
            <a:spLocks noChangeArrowheads="1"/>
          </p:cNvSpPr>
          <p:nvPr/>
        </p:nvSpPr>
        <p:spPr bwMode="auto">
          <a:xfrm>
            <a:off x="3790950" y="5753251"/>
            <a:ext cx="228600" cy="2381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pic>
        <p:nvPicPr>
          <p:cNvPr id="5530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3338" y="5348439"/>
            <a:ext cx="13192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26296" y="283191"/>
            <a:ext cx="8153400" cy="990600"/>
          </a:xfrm>
        </p:spPr>
        <p:txBody>
          <a:bodyPr/>
          <a:lstStyle/>
          <a:p>
            <a:r>
              <a:rPr lang="en-US" dirty="0" smtClean="0"/>
              <a:t>Categorical Data Improvements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57200" y="1924773"/>
            <a:ext cx="5343099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800" dirty="0" smtClean="0">
                <a:ea typeface="Osaka"/>
                <a:cs typeface="Osaka"/>
              </a:rPr>
              <a:t>First-order </a:t>
            </a:r>
            <a:r>
              <a:rPr lang="en-US" sz="1800" dirty="0">
                <a:ea typeface="Osaka"/>
                <a:cs typeface="Osaka"/>
              </a:rPr>
              <a:t>ordinary differential equations</a:t>
            </a: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800" dirty="0">
                <a:ea typeface="Osaka"/>
                <a:cs typeface="Osaka"/>
              </a:rPr>
              <a:t>One or more particular solution curves</a:t>
            </a:r>
            <a:endParaRPr lang="en-US" sz="1800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2300" y="1664423"/>
            <a:ext cx="29860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4919663" y="3275736"/>
            <a:ext cx="2898775" cy="4619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rgbClr val="C00000"/>
                </a:solidFill>
                <a:latin typeface="Calibri" pitchFamily="34" charset="0"/>
              </a:rPr>
              <a:t>1 initial condition yields 1 particular solution curve passing through that I.C.</a:t>
            </a:r>
          </a:p>
        </p:txBody>
      </p:sp>
      <p:sp>
        <p:nvSpPr>
          <p:cNvPr id="15369" name="Text Box 18"/>
          <p:cNvSpPr txBox="1">
            <a:spLocks noChangeArrowheads="1"/>
          </p:cNvSpPr>
          <p:nvPr/>
        </p:nvSpPr>
        <p:spPr bwMode="auto">
          <a:xfrm>
            <a:off x="1516063" y="6030048"/>
            <a:ext cx="2667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C00000"/>
                </a:solidFill>
                <a:latin typeface="Calibri" pitchFamily="34" charset="0"/>
              </a:rPr>
              <a:t>drag initial condition(s) to dynamically update particular solution curve(s)</a:t>
            </a: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4919663" y="4474596"/>
            <a:ext cx="2601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dirty="0">
                <a:solidFill>
                  <a:srgbClr val="C00000"/>
                </a:solidFill>
                <a:latin typeface="Calibri" pitchFamily="34" charset="0"/>
              </a:rPr>
              <a:t>additional initial condition yields additional particular solution curve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672" y="5001894"/>
            <a:ext cx="3091132" cy="72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6086" y="3746153"/>
            <a:ext cx="3075324" cy="7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7918" y="3301136"/>
            <a:ext cx="3095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2183292" y="4581917"/>
            <a:ext cx="2074716" cy="767574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triangle" w="lg" len="med"/>
          </a:ln>
        </p:spPr>
      </p:cxn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Differential Equations Graphing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457200" y="1720053"/>
            <a:ext cx="4981575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800" dirty="0" smtClean="0">
                <a:latin typeface="+mj-lt"/>
                <a:ea typeface="Osaka"/>
                <a:cs typeface="Osaka"/>
              </a:rPr>
              <a:t>First-order </a:t>
            </a:r>
            <a:r>
              <a:rPr lang="en-US" sz="1800" dirty="0">
                <a:latin typeface="+mj-lt"/>
                <a:ea typeface="Osaka"/>
                <a:cs typeface="Osaka"/>
              </a:rPr>
              <a:t>ordinary differential equations</a:t>
            </a: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800" dirty="0">
                <a:latin typeface="+mj-lt"/>
              </a:rPr>
              <a:t>Methods: Euler &amp; </a:t>
            </a:r>
            <a:r>
              <a:rPr lang="en-US" sz="1800" dirty="0" err="1">
                <a:latin typeface="+mj-lt"/>
              </a:rPr>
              <a:t>Runge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Kutta</a:t>
            </a:r>
            <a:endParaRPr lang="en-US" sz="1800" dirty="0">
              <a:latin typeface="+mj-lt"/>
            </a:endParaRP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800" dirty="0">
                <a:latin typeface="+mj-lt"/>
              </a:rPr>
              <a:t>Fields: </a:t>
            </a:r>
            <a:r>
              <a:rPr lang="en-US" sz="1800" dirty="0" smtClean="0">
                <a:latin typeface="+mj-lt"/>
              </a:rPr>
              <a:t> Slope</a:t>
            </a:r>
            <a:r>
              <a:rPr lang="en-US" sz="1800" dirty="0">
                <a:latin typeface="+mj-lt"/>
              </a:rPr>
              <a:t>, Direction or None</a:t>
            </a: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endParaRPr lang="en-US" sz="1800" dirty="0">
              <a:latin typeface="+mj-lt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300" y="1682996"/>
            <a:ext cx="29860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321" y="3096416"/>
            <a:ext cx="2468571" cy="355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255" y="3096416"/>
            <a:ext cx="2887619" cy="35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Differential Equations Graphing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457200" y="1706394"/>
            <a:ext cx="4981575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Expressions of the form z(x, y)</a:t>
            </a: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View and explore the result in three-dimensional space. The initial solution is limited to 3D surface plotting.</a:t>
            </a: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Disabled by Press-to-Test.</a:t>
            </a: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Can plot more than one function in a problem. Allows for dynamic changes using sliders</a:t>
            </a:r>
            <a:endParaRPr lang="en-US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15" y="3712029"/>
            <a:ext cx="30480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714" y="1683657"/>
            <a:ext cx="30480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3D Graphing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642" y="4293358"/>
            <a:ext cx="3048000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3D Graphing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777640"/>
            <a:ext cx="9144000" cy="594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0C0E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Accessing 3D Graphing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Add Graphs application/page and select the 3D Graphing View option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3D Graphing is a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separate environment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and switching between 3D and 2D graphing and Plane Geometry is similar to switching from Graphing to Plane Geometry View: no objects carry over between the environments.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Once in 3D Graphing View, the menus change to 3D menus, for example: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“Graph Type” Menu changes to “3D Graph Type Menu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Menus are changed to 3D specific Menu Items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10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31072"/>
            <a:ext cx="3048000" cy="2286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531072"/>
            <a:ext cx="304800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3897617"/>
            <a:ext cx="9067800" cy="3301583"/>
          </a:xfrm>
        </p:spPr>
        <p:txBody>
          <a:bodyPr>
            <a:normAutofit/>
          </a:bodyPr>
          <a:lstStyle/>
          <a:p>
            <a:pPr fontAlgn="ctr">
              <a:spcBef>
                <a:spcPct val="0"/>
              </a:spcBef>
              <a:buClrTx/>
              <a:defRPr/>
            </a:pPr>
            <a:r>
              <a:rPr lang="en-US" sz="1600" b="1" i="1" dirty="0" smtClean="0">
                <a:solidFill>
                  <a:srgbClr val="0070C0"/>
                </a:solidFill>
              </a:rPr>
              <a:t>Space Range Settings (see pictures above)</a:t>
            </a:r>
          </a:p>
          <a:p>
            <a:pPr fontAlgn="ctr">
              <a:spcBef>
                <a:spcPct val="0"/>
              </a:spcBef>
              <a:buClrTx/>
              <a:defRPr/>
            </a:pPr>
            <a:r>
              <a:rPr lang="en-US" sz="1600" b="1" i="1" dirty="0" smtClean="0">
                <a:solidFill>
                  <a:srgbClr val="0070C0"/>
                </a:solidFill>
              </a:rPr>
              <a:t>Zoom</a:t>
            </a:r>
          </a:p>
          <a:p>
            <a:pPr fontAlgn="ctr">
              <a:spcBef>
                <a:spcPct val="0"/>
              </a:spcBef>
              <a:buClrTx/>
              <a:defRPr/>
            </a:pPr>
            <a:r>
              <a:rPr lang="en-US" sz="1600" b="1" i="1" dirty="0" smtClean="0">
                <a:solidFill>
                  <a:srgbClr val="0070C0"/>
                </a:solidFill>
              </a:rPr>
              <a:t>Animation</a:t>
            </a:r>
            <a:endParaRPr lang="en-US" sz="1600" i="1" dirty="0" smtClean="0"/>
          </a:p>
          <a:p>
            <a:pPr lvl="1" fontAlgn="ctr">
              <a:spcBef>
                <a:spcPct val="0"/>
              </a:spcBef>
              <a:defRPr/>
            </a:pPr>
            <a:r>
              <a:rPr lang="en-US" sz="1600" dirty="0" smtClean="0"/>
              <a:t>Manual Animation, via cursor keys:</a:t>
            </a:r>
          </a:p>
          <a:p>
            <a:pPr lvl="2"/>
            <a:r>
              <a:rPr lang="en-US" sz="1600" dirty="0" smtClean="0"/>
              <a:t>Press the left and right cursor keys to rotate the graph horizontally. </a:t>
            </a:r>
          </a:p>
          <a:p>
            <a:pPr lvl="2"/>
            <a:r>
              <a:rPr lang="en-US" sz="1600" dirty="0" smtClean="0"/>
              <a:t>Press the up and down cursor keys to rotate the graph vertically</a:t>
            </a:r>
          </a:p>
          <a:p>
            <a:pPr lvl="1"/>
            <a:r>
              <a:rPr lang="en-US" sz="1600" dirty="0" smtClean="0"/>
              <a:t>Automatic Rotation</a:t>
            </a:r>
          </a:p>
          <a:p>
            <a:pPr lvl="1"/>
            <a:r>
              <a:rPr lang="en-US" sz="1600" dirty="0" smtClean="0"/>
              <a:t>Press x, y, z to view the graph along the x axis, the y axis, the z axis and to return to the original orientation</a:t>
            </a:r>
            <a:endParaRPr lang="en-US" sz="1600" dirty="0" smtClean="0">
              <a:latin typeface="Arial" pitchFamily="34" charset="0"/>
            </a:endParaRPr>
          </a:p>
          <a:p>
            <a:r>
              <a:rPr lang="en-US" sz="1600" b="1" i="1" dirty="0" smtClean="0">
                <a:solidFill>
                  <a:srgbClr val="0070C0"/>
                </a:solidFill>
              </a:rPr>
              <a:t>Sliders</a:t>
            </a:r>
            <a:r>
              <a:rPr lang="en-US" sz="1600" dirty="0" smtClean="0"/>
              <a:t>: Change the slider value to see the graph change accordingly.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3D Graphing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30C0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73961"/>
            <a:ext cx="3048000" cy="2286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8"/>
          <p:cNvGrpSpPr/>
          <p:nvPr/>
        </p:nvGrpSpPr>
        <p:grpSpPr>
          <a:xfrm>
            <a:off x="-27296" y="1473958"/>
            <a:ext cx="6124575" cy="2314575"/>
            <a:chOff x="-28575" y="3581400"/>
            <a:chExt cx="6124575" cy="2314575"/>
          </a:xfrm>
          <a:effectLst/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3581400"/>
              <a:ext cx="3048000" cy="2286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8575" y="3581400"/>
              <a:ext cx="3076575" cy="2314575"/>
            </a:xfrm>
            <a:prstGeom prst="rect">
              <a:avLst/>
            </a:prstGeom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3D Graphing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9684" y="1461464"/>
            <a:ext cx="8371764" cy="5181600"/>
          </a:xfrm>
        </p:spPr>
        <p:txBody>
          <a:bodyPr/>
          <a:lstStyle/>
          <a:p>
            <a:endParaRPr lang="en-US" sz="1800" dirty="0" smtClean="0"/>
          </a:p>
          <a:p>
            <a:pPr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Trace Options</a:t>
            </a:r>
          </a:p>
          <a:p>
            <a:pPr lvl="1"/>
            <a:r>
              <a:rPr lang="en-US" sz="1800" dirty="0" smtClean="0"/>
              <a:t>zTrace</a:t>
            </a:r>
          </a:p>
          <a:p>
            <a:pPr lvl="1"/>
            <a:r>
              <a:rPr lang="en-US" sz="1800" dirty="0" smtClean="0"/>
              <a:t>Trace Setup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86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3D Graphing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30C0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0" y="1478528"/>
            <a:ext cx="9144000" cy="4800600"/>
            <a:chOff x="0" y="304800"/>
            <a:chExt cx="9144000" cy="48006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19400"/>
              <a:ext cx="3048000" cy="2286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2819400"/>
              <a:ext cx="3048000" cy="2286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2819400"/>
              <a:ext cx="3048000" cy="2286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304800"/>
              <a:ext cx="3048000" cy="2286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3D Graphing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New Math Functionality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070BAFA-C822-4A19-A7F4-8AB59D99FC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78021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Modeling on background image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Exact values and linking in Graphs and Geometry applications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Improved math results in CAS platform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Categorical data improvements in Data &amp; Statistics application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Differential Equation Graphing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3D Graphing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457200" y="2033943"/>
            <a:ext cx="4981575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r>
              <a:rPr lang="en-US" sz="1800" b="1" dirty="0"/>
              <a:t>Images                      </a:t>
            </a:r>
            <a:r>
              <a:rPr lang="en-US" sz="1600" b="1" i="1" dirty="0"/>
              <a:t>jpg, bmp, </a:t>
            </a:r>
            <a:r>
              <a:rPr lang="en-US" sz="1600" b="1" i="1" dirty="0" err="1"/>
              <a:t>png</a:t>
            </a:r>
            <a:r>
              <a:rPr lang="en-US" sz="1600" b="1" i="1" dirty="0"/>
              <a:t> or clipboard</a:t>
            </a:r>
            <a:endParaRPr lang="en-US" sz="1800" b="1" i="1" dirty="0"/>
          </a:p>
          <a:p>
            <a:pPr marL="228600" indent="-228600" eaLnBrk="0" hangingPunct="0">
              <a:buClr>
                <a:srgbClr val="C00000"/>
              </a:buClr>
            </a:pPr>
            <a:endParaRPr lang="en-US" sz="500" dirty="0"/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400" dirty="0">
                <a:latin typeface="Calibri" pitchFamily="34" charset="0"/>
                <a:ea typeface="Osaka"/>
                <a:cs typeface="Calibri" pitchFamily="34" charset="0"/>
              </a:rPr>
              <a:t>Background Image –</a:t>
            </a:r>
            <a:r>
              <a:rPr lang="en-US" sz="1400" dirty="0" smtClean="0">
                <a:latin typeface="Calibri" pitchFamily="34" charset="0"/>
                <a:ea typeface="Osaka"/>
                <a:cs typeface="Calibri" pitchFamily="34" charset="0"/>
              </a:rPr>
              <a:t> Graphs, Geometry, Data &amp; Statistics</a:t>
            </a: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400" dirty="0" smtClean="0">
                <a:latin typeface="Calibri" pitchFamily="34" charset="0"/>
                <a:ea typeface="Osaka"/>
                <a:cs typeface="Calibri" pitchFamily="34" charset="0"/>
              </a:rPr>
              <a:t>Inline with text – Questions, Notes</a:t>
            </a:r>
            <a:endParaRPr lang="en-US" sz="1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2097443"/>
            <a:ext cx="20240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2951518"/>
            <a:ext cx="4813300" cy="32670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Modeling on Background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457200" y="1733700"/>
            <a:ext cx="4981575" cy="37154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endParaRPr lang="en-US" sz="500" dirty="0"/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Algebra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400" b="1" dirty="0">
                <a:solidFill>
                  <a:srgbClr val="005696"/>
                </a:solidFill>
              </a:rPr>
              <a:t>	</a:t>
            </a:r>
            <a:r>
              <a:rPr lang="en-US" sz="1400" dirty="0"/>
              <a:t>Improvements to simplification, solving equations, inequalities and systems of equations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1400" dirty="0">
              <a:latin typeface="Calibri" pitchFamily="34" charset="0"/>
              <a:ea typeface="Osaka"/>
              <a:cs typeface="Calibri" pitchFamily="34" charset="0"/>
            </a:endParaRP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Calculus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400" b="1" dirty="0">
                <a:solidFill>
                  <a:srgbClr val="005696"/>
                </a:solidFill>
              </a:rPr>
              <a:t>	</a:t>
            </a:r>
            <a:r>
              <a:rPr lang="en-US" sz="1400" dirty="0"/>
              <a:t>Improvements to series, limits, integrals, derivatives and differential equations. Calculations with Piecewise Functions. Calculations in Approximate Mode.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1400" dirty="0" smtClean="0">
              <a:latin typeface="Calibri" pitchFamily="34" charset="0"/>
              <a:ea typeface="Osaka"/>
              <a:cs typeface="Calibri" pitchFamily="34" charset="0"/>
            </a:endParaRPr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r>
              <a:rPr lang="fr-FR" sz="1400" b="1" dirty="0" smtClean="0">
                <a:solidFill>
                  <a:srgbClr val="0070C0"/>
                </a:solidFill>
              </a:rPr>
              <a:t>Graph &amp; </a:t>
            </a:r>
            <a:r>
              <a:rPr lang="fr-FR" sz="1400" b="1" dirty="0" err="1" smtClean="0">
                <a:solidFill>
                  <a:srgbClr val="0070C0"/>
                </a:solidFill>
              </a:rPr>
              <a:t>Geometry</a:t>
            </a:r>
            <a:endParaRPr lang="fr-FR" sz="1400" b="1" dirty="0" smtClean="0">
              <a:solidFill>
                <a:srgbClr val="0070C0"/>
              </a:solidFill>
            </a:endParaRPr>
          </a:p>
          <a:p>
            <a:pPr marL="228600" indent="-228600" eaLnBrk="0" hangingPunct="0">
              <a:buClr>
                <a:srgbClr val="C00000"/>
              </a:buClr>
            </a:pPr>
            <a:r>
              <a:rPr lang="fr-FR" sz="1400" b="1" dirty="0" smtClean="0">
                <a:solidFill>
                  <a:srgbClr val="005696"/>
                </a:solidFill>
              </a:rPr>
              <a:t>	</a:t>
            </a:r>
            <a:r>
              <a:rPr lang="fr-FR" sz="1400" dirty="0" smtClean="0"/>
              <a:t>Exact </a:t>
            </a:r>
            <a:r>
              <a:rPr lang="fr-FR" sz="1400" dirty="0" err="1" smtClean="0"/>
              <a:t>arithmetic</a:t>
            </a:r>
            <a:r>
              <a:rPr lang="fr-FR" sz="1400" dirty="0" smtClean="0"/>
              <a:t> </a:t>
            </a:r>
            <a:r>
              <a:rPr lang="fr-FR" sz="1400" dirty="0" err="1" smtClean="0"/>
              <a:t>improvements</a:t>
            </a:r>
            <a:r>
              <a:rPr lang="fr-FR" sz="1400" dirty="0" smtClean="0"/>
              <a:t>: pi on tic marks, </a:t>
            </a:r>
            <a:r>
              <a:rPr lang="fr-FR" sz="1400" dirty="0" err="1" smtClean="0"/>
              <a:t>window</a:t>
            </a:r>
            <a:r>
              <a:rPr lang="fr-FR" sz="1400" dirty="0" smtClean="0"/>
              <a:t> settings, </a:t>
            </a:r>
            <a:r>
              <a:rPr lang="fr-FR" sz="1400" dirty="0" err="1" smtClean="0"/>
              <a:t>coordinates</a:t>
            </a:r>
            <a:r>
              <a:rPr lang="fr-FR" sz="1400" dirty="0" smtClean="0"/>
              <a:t>; fractions; </a:t>
            </a:r>
            <a:r>
              <a:rPr lang="fr-FR" sz="1400" dirty="0" err="1" smtClean="0"/>
              <a:t>exponential</a:t>
            </a:r>
            <a:r>
              <a:rPr lang="fr-FR" sz="1400" dirty="0" smtClean="0"/>
              <a:t>…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fr-FR" sz="1400" dirty="0" smtClean="0"/>
          </a:p>
          <a:p>
            <a:pPr marL="228600" indent="-228600" eaLnBrk="0" hangingPunct="0">
              <a:buClr>
                <a:srgbClr val="C00000"/>
              </a:buClr>
            </a:pPr>
            <a:endParaRPr lang="en-US" sz="1400" b="1" dirty="0" smtClean="0">
              <a:solidFill>
                <a:srgbClr val="005696"/>
              </a:solidFill>
            </a:endParaRP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400" b="1" dirty="0" smtClean="0">
                <a:solidFill>
                  <a:srgbClr val="005696"/>
                </a:solidFill>
              </a:rPr>
              <a:t>	</a:t>
            </a:r>
            <a:endParaRPr lang="en-US" sz="1400" dirty="0" smtClean="0"/>
          </a:p>
          <a:p>
            <a:pPr marL="228600" indent="-228600" eaLnBrk="0" hangingPunct="0">
              <a:buClr>
                <a:srgbClr val="C00000"/>
              </a:buClr>
              <a:buFont typeface="Arial" charset="0"/>
              <a:buChar char="•"/>
            </a:pPr>
            <a:endParaRPr lang="en-US" sz="14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7980" y="3141963"/>
            <a:ext cx="2397876" cy="162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6326372" y="1282412"/>
            <a:ext cx="2519916" cy="1753228"/>
            <a:chOff x="995363" y="3616325"/>
            <a:chExt cx="3106737" cy="2020888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5363" y="3616325"/>
              <a:ext cx="2978150" cy="20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TextBox 36"/>
            <p:cNvSpPr txBox="1">
              <a:spLocks noChangeArrowheads="1"/>
            </p:cNvSpPr>
            <p:nvPr/>
          </p:nvSpPr>
          <p:spPr bwMode="auto">
            <a:xfrm>
              <a:off x="3779838" y="3770313"/>
              <a:ext cx="3206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43014" name="TextBox 37"/>
            <p:cNvSpPr txBox="1">
              <a:spLocks noChangeArrowheads="1"/>
            </p:cNvSpPr>
            <p:nvPr/>
          </p:nvSpPr>
          <p:spPr bwMode="auto">
            <a:xfrm>
              <a:off x="3781425" y="4403725"/>
              <a:ext cx="3206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00000"/>
                  </a:solidFill>
                </a:rPr>
                <a:t>X</a:t>
              </a:r>
            </a:p>
          </p:txBody>
        </p:sp>
        <p:pic>
          <p:nvPicPr>
            <p:cNvPr id="43015" name="Picture 38" descr="Check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6675" y="4684713"/>
              <a:ext cx="2032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39" descr="Check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68738" y="4044950"/>
              <a:ext cx="2032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6372" y="4914937"/>
            <a:ext cx="2399413" cy="17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1095" y="4560140"/>
            <a:ext cx="2424221" cy="181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Improved Math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457200" y="1692757"/>
            <a:ext cx="4981575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r>
              <a:rPr lang="en-US" sz="1800" b="1" dirty="0" smtClean="0"/>
              <a:t>Data Exploration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500" dirty="0"/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 smtClean="0">
                <a:latin typeface="Calibri" pitchFamily="34" charset="0"/>
              </a:rPr>
              <a:t>	Label </a:t>
            </a:r>
            <a:r>
              <a:rPr lang="en-US" sz="1600" dirty="0">
                <a:latin typeface="Calibri" pitchFamily="34" charset="0"/>
              </a:rPr>
              <a:t>All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>
                <a:latin typeface="Calibri" pitchFamily="34" charset="0"/>
              </a:rPr>
              <a:t>	</a:t>
            </a:r>
            <a:endParaRPr lang="en-US" sz="1400" dirty="0"/>
          </a:p>
        </p:txBody>
      </p:sp>
      <p:pic>
        <p:nvPicPr>
          <p:cNvPr id="460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88" y="3119920"/>
            <a:ext cx="3832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" y="2545245"/>
            <a:ext cx="3832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Categorical Data Improvements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457200" y="1556277"/>
            <a:ext cx="8523027" cy="12005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r>
              <a:rPr lang="en-US" sz="1800" b="1" dirty="0" smtClean="0"/>
              <a:t>Data Exploration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500" dirty="0"/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 smtClean="0">
                <a:latin typeface="Calibri" pitchFamily="34" charset="0"/>
              </a:rPr>
              <a:t>	Drag </a:t>
            </a:r>
            <a:r>
              <a:rPr lang="en-US" sz="1600" dirty="0">
                <a:latin typeface="Calibri" pitchFamily="34" charset="0"/>
              </a:rPr>
              <a:t>Categories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4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User can change the order of categories by </a:t>
            </a:r>
            <a:r>
              <a:rPr lang="en-US" sz="1400" i="1" dirty="0" smtClean="0">
                <a:latin typeface="Calibri" pitchFamily="34" charset="0"/>
              </a:rPr>
              <a:t>dragging.  For </a:t>
            </a:r>
            <a:r>
              <a:rPr lang="en-US" sz="1400" i="1" dirty="0">
                <a:latin typeface="Calibri" pitchFamily="34" charset="0"/>
              </a:rPr>
              <a:t>dot , </a:t>
            </a:r>
            <a:r>
              <a:rPr lang="en-US" sz="1400" i="1" dirty="0" smtClean="0">
                <a:latin typeface="Calibri" pitchFamily="34" charset="0"/>
              </a:rPr>
              <a:t>bar, </a:t>
            </a:r>
            <a:r>
              <a:rPr lang="en-US" sz="1400" i="1" dirty="0">
                <a:latin typeface="Calibri" pitchFamily="34" charset="0"/>
              </a:rPr>
              <a:t>and pie charts and plots split by </a:t>
            </a:r>
            <a:r>
              <a:rPr lang="en-US" sz="1400" i="1" dirty="0" smtClean="0">
                <a:latin typeface="Calibri" pitchFamily="34" charset="0"/>
              </a:rPr>
              <a:t>category.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400" dirty="0" smtClean="0"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Dragging has no affect on the list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1400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47" y="2799733"/>
            <a:ext cx="3074058" cy="208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08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580404" y="5274584"/>
            <a:ext cx="1473865" cy="314553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triangle" w="lg" len="med"/>
          </a:ln>
        </p:spPr>
      </p:cxnSp>
      <p:sp>
        <p:nvSpPr>
          <p:cNvPr id="47109" name="TextBox 11"/>
          <p:cNvSpPr txBox="1">
            <a:spLocks noChangeArrowheads="1"/>
          </p:cNvSpPr>
          <p:nvPr/>
        </p:nvSpPr>
        <p:spPr bwMode="auto">
          <a:xfrm flipH="1">
            <a:off x="389546" y="6211507"/>
            <a:ext cx="1452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C00000"/>
                </a:solidFill>
              </a:rPr>
              <a:t>Drag Label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Categorical Data Improvements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5316" y="3386592"/>
            <a:ext cx="3077238" cy="208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3690" y="4642186"/>
            <a:ext cx="3097355" cy="2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9"/>
          <p:cNvCxnSpPr>
            <a:cxnSpLocks noChangeShapeType="1"/>
          </p:cNvCxnSpPr>
          <p:nvPr/>
        </p:nvCxnSpPr>
        <p:spPr bwMode="auto">
          <a:xfrm flipV="1">
            <a:off x="1733266" y="5336279"/>
            <a:ext cx="2320119" cy="1078172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triangle" w="lg" len="med"/>
          </a:ln>
        </p:spPr>
      </p:cxnSp>
      <p:cxnSp>
        <p:nvCxnSpPr>
          <p:cNvPr id="15" name="Straight Arrow Connector 9"/>
          <p:cNvCxnSpPr>
            <a:cxnSpLocks noChangeShapeType="1"/>
          </p:cNvCxnSpPr>
          <p:nvPr/>
        </p:nvCxnSpPr>
        <p:spPr bwMode="auto">
          <a:xfrm flipV="1">
            <a:off x="1856096" y="6591872"/>
            <a:ext cx="4380931" cy="1364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triangle" w="lg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734492" y="1624517"/>
            <a:ext cx="5689600" cy="13779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r>
              <a:rPr lang="en-US" sz="1800" b="1" dirty="0" smtClean="0"/>
              <a:t>Data Exploration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500" dirty="0"/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 smtClean="0">
                <a:latin typeface="Calibri" pitchFamily="34" charset="0"/>
              </a:rPr>
              <a:t>	Selection </a:t>
            </a:r>
            <a:r>
              <a:rPr lang="en-US" sz="1600" dirty="0">
                <a:latin typeface="Calibri" pitchFamily="34" charset="0"/>
              </a:rPr>
              <a:t>Indication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Selection will be indicated with a bold outline – </a:t>
            </a:r>
            <a:r>
              <a:rPr lang="en-US" sz="1400" i="1" dirty="0" smtClean="0">
                <a:latin typeface="Calibri" pitchFamily="34" charset="0"/>
              </a:rPr>
              <a:t>dot/bar/wedge.</a:t>
            </a:r>
            <a:endParaRPr lang="en-US" sz="1400" i="1" dirty="0">
              <a:latin typeface="Calibri" pitchFamily="34" charset="0"/>
            </a:endParaRP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400" i="1" dirty="0">
                <a:latin typeface="Calibri" pitchFamily="34" charset="0"/>
              </a:rPr>
              <a:t>	Default for categories will be </a:t>
            </a:r>
            <a:r>
              <a:rPr lang="en-US" sz="1400" i="1" dirty="0" smtClean="0">
                <a:latin typeface="Calibri" pitchFamily="34" charset="0"/>
              </a:rPr>
              <a:t>grey.</a:t>
            </a:r>
            <a:endParaRPr lang="en-US" sz="1400" i="1" dirty="0">
              <a:latin typeface="Calibri" pitchFamily="34" charset="0"/>
            </a:endParaRP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400" i="1" dirty="0">
                <a:latin typeface="Calibri" pitchFamily="34" charset="0"/>
              </a:rPr>
              <a:t>	User can add </a:t>
            </a:r>
            <a:r>
              <a:rPr lang="en-US" sz="1400" i="1" dirty="0" smtClean="0">
                <a:latin typeface="Calibri" pitchFamily="34" charset="0"/>
              </a:rPr>
              <a:t>color.</a:t>
            </a:r>
            <a:endParaRPr lang="en-US" sz="1600" i="1" dirty="0">
              <a:latin typeface="Calibri" pitchFamily="34" charset="0"/>
            </a:endParaRPr>
          </a:p>
          <a:p>
            <a:pPr marL="228600" indent="-228600" eaLnBrk="0" hangingPunct="0">
              <a:buClr>
                <a:srgbClr val="C00000"/>
              </a:buClr>
            </a:pPr>
            <a:endParaRPr lang="en-US" sz="1400" dirty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74" y="3086740"/>
            <a:ext cx="4095708" cy="307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528" y="3098797"/>
            <a:ext cx="408432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 bwMode="auto">
          <a:xfrm>
            <a:off x="4337808" y="4553264"/>
            <a:ext cx="963168" cy="4632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26296" y="283191"/>
            <a:ext cx="8153400" cy="990600"/>
          </a:xfrm>
        </p:spPr>
        <p:txBody>
          <a:bodyPr/>
          <a:lstStyle/>
          <a:p>
            <a:r>
              <a:rPr lang="en-US" dirty="0" smtClean="0"/>
              <a:t>Categorical Data Improvements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296" y="283191"/>
            <a:ext cx="8153400" cy="990600"/>
          </a:xfrm>
        </p:spPr>
        <p:txBody>
          <a:bodyPr/>
          <a:lstStyle/>
          <a:p>
            <a:r>
              <a:rPr lang="en-US" dirty="0" smtClean="0"/>
              <a:t>Categorical Data Improvements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1228725"/>
            <a:ext cx="4227513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r>
              <a:rPr lang="en-US" sz="1800" b="1" dirty="0" smtClean="0"/>
              <a:t>Data Exploration/Statistics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500" dirty="0" smtClean="0"/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 smtClean="0">
                <a:latin typeface="Calibri" pitchFamily="34" charset="0"/>
              </a:rPr>
              <a:t>	Case </a:t>
            </a:r>
            <a:r>
              <a:rPr lang="en-US" sz="1600" dirty="0">
                <a:latin typeface="Calibri" pitchFamily="34" charset="0"/>
              </a:rPr>
              <a:t>Data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400" i="1" dirty="0" smtClean="0">
                <a:latin typeface="Calibri" pitchFamily="34" charset="0"/>
              </a:rPr>
              <a:t> Default for categories will be grey.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400" i="1" dirty="0" smtClean="0">
                <a:latin typeface="Calibri" pitchFamily="34" charset="0"/>
              </a:rPr>
              <a:t>	Height </a:t>
            </a:r>
            <a:r>
              <a:rPr lang="en-US" sz="1400" i="1" dirty="0">
                <a:latin typeface="Calibri" pitchFamily="34" charset="0"/>
              </a:rPr>
              <a:t>of bars automatically </a:t>
            </a:r>
            <a:r>
              <a:rPr lang="en-US" sz="1400" dirty="0" smtClean="0">
                <a:latin typeface="Calibri" pitchFamily="34" charset="0"/>
              </a:rPr>
              <a:t>calculated.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400" dirty="0" smtClean="0">
                <a:latin typeface="Calibri" pitchFamily="34" charset="0"/>
              </a:rPr>
              <a:t>	When it makes sense color is automatically added.</a:t>
            </a:r>
            <a:endParaRPr lang="en-US" sz="1400" i="1" dirty="0" smtClean="0">
              <a:latin typeface="Calibri" pitchFamily="34" charset="0"/>
            </a:endParaRPr>
          </a:p>
          <a:p>
            <a:pPr marL="228600" indent="-228600" eaLnBrk="0" hangingPunct="0">
              <a:buClr>
                <a:srgbClr val="C00000"/>
              </a:buClr>
            </a:pPr>
            <a:endParaRPr lang="en-US" sz="16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51114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900" y="292658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0492" y="3355979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03551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457201" y="2033957"/>
            <a:ext cx="3336878" cy="2800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r>
              <a:rPr lang="en-US" sz="1800" b="1" dirty="0" smtClean="0"/>
              <a:t>Data Exploration</a:t>
            </a:r>
          </a:p>
          <a:p>
            <a:pPr marL="228600" indent="-228600" eaLnBrk="0" hangingPunct="0">
              <a:buClr>
                <a:srgbClr val="C00000"/>
              </a:buClr>
            </a:pPr>
            <a:endParaRPr lang="en-US" sz="500" dirty="0"/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 smtClean="0">
                <a:latin typeface="Calibri" pitchFamily="34" charset="0"/>
              </a:rPr>
              <a:t>	Case </a:t>
            </a:r>
            <a:r>
              <a:rPr lang="en-US" sz="1600" dirty="0">
                <a:latin typeface="Calibri" pitchFamily="34" charset="0"/>
              </a:rPr>
              <a:t>Data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Height of bars automatically calculated</a:t>
            </a:r>
            <a:endParaRPr lang="en-US" sz="1600" dirty="0"/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4207207" y="1275190"/>
            <a:ext cx="3057525" cy="2798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28600" indent="-228600" eaLnBrk="0" hangingPunct="0">
              <a:buClr>
                <a:srgbClr val="C00000"/>
              </a:buClr>
            </a:pPr>
            <a:r>
              <a:rPr lang="en-US" sz="1800" b="1" dirty="0" smtClean="0">
                <a:latin typeface="Calibri" pitchFamily="34" charset="0"/>
              </a:rPr>
              <a:t>Data Exploration</a:t>
            </a: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 smtClean="0">
                <a:latin typeface="Calibri" pitchFamily="34" charset="0"/>
              </a:rPr>
              <a:t>	Summary Plots</a:t>
            </a:r>
            <a:endParaRPr lang="en-US" sz="1600" dirty="0">
              <a:latin typeface="Calibri" pitchFamily="34" charset="0"/>
            </a:endParaRPr>
          </a:p>
          <a:p>
            <a:pPr marL="228600" indent="-228600" eaLnBrk="0" hangingPunct="0">
              <a:buClr>
                <a:srgbClr val="C00000"/>
              </a:buClr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Height of bars in separate list</a:t>
            </a:r>
            <a:endParaRPr lang="en-US" sz="1600" i="1"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3" y="2937245"/>
            <a:ext cx="278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2114550"/>
            <a:ext cx="2778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9275" y="2925265"/>
            <a:ext cx="2244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1156" y="4299045"/>
            <a:ext cx="3368755" cy="22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26296" y="283191"/>
            <a:ext cx="8153400" cy="990600"/>
          </a:xfrm>
        </p:spPr>
        <p:txBody>
          <a:bodyPr/>
          <a:lstStyle/>
          <a:p>
            <a:r>
              <a:rPr lang="en-US" dirty="0" smtClean="0"/>
              <a:t>Categorical Data Improvements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464646"/>
      </a:accent1>
      <a:accent2>
        <a:srgbClr val="DA1F28"/>
      </a:accent2>
      <a:accent3>
        <a:srgbClr val="BFBFBF"/>
      </a:accent3>
      <a:accent4>
        <a:srgbClr val="39639D"/>
      </a:accent4>
      <a:accent5>
        <a:srgbClr val="474B78"/>
      </a:accent5>
      <a:accent6>
        <a:srgbClr val="7D3C4A"/>
      </a:accent6>
      <a:hlink>
        <a:srgbClr val="7F7F7F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5C1B5D2C8D44B925C58CB0A493DFC" ma:contentTypeVersion="0" ma:contentTypeDescription="Create a new document." ma:contentTypeScope="" ma:versionID="82ae0f8475d7a44e9285f46d5281182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66D3BF3-9FEF-403E-B705-C3FC6A215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9FAFBFB-EF21-425A-84FF-22B9DB74B2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BA35E1-00A3-4830-8373-438D1B90DB9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30555</TotalTime>
  <Words>425</Words>
  <Application>Microsoft Office PowerPoint</Application>
  <PresentationFormat>On-screen Show (4:3)</PresentationFormat>
  <Paragraphs>119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Custom Design</vt:lpstr>
      <vt:lpstr>1_Custom Design</vt:lpstr>
      <vt:lpstr>Median</vt:lpstr>
      <vt:lpstr>TI-Nspire™ Technology v. 3.0 Release Math Improvements</vt:lpstr>
      <vt:lpstr>New Math Functionality</vt:lpstr>
      <vt:lpstr>Modeling on Background Image</vt:lpstr>
      <vt:lpstr>Improved Math Results</vt:lpstr>
      <vt:lpstr>Categorical Data Improvements</vt:lpstr>
      <vt:lpstr>Categorical Data Improvements</vt:lpstr>
      <vt:lpstr>Categorical Data Improvements</vt:lpstr>
      <vt:lpstr>Categorical Data Improvements</vt:lpstr>
      <vt:lpstr>Categorical Data Improvements</vt:lpstr>
      <vt:lpstr>Categorical Data Improvements</vt:lpstr>
      <vt:lpstr>Categorical Data Improvements</vt:lpstr>
      <vt:lpstr>Differential Equations Graphing</vt:lpstr>
      <vt:lpstr>Differential Equations Graphing</vt:lpstr>
      <vt:lpstr>3D Graphing</vt:lpstr>
      <vt:lpstr>3D Graphing</vt:lpstr>
      <vt:lpstr>3D Graphing</vt:lpstr>
      <vt:lpstr>3D Graphing</vt:lpstr>
    </vt:vector>
  </TitlesOfParts>
  <Company>Texas Instruments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sync meeting</dc:title>
  <dc:creator>Barton</dc:creator>
  <cp:lastModifiedBy>Ray Barton</cp:lastModifiedBy>
  <cp:revision>429</cp:revision>
  <dcterms:created xsi:type="dcterms:W3CDTF">2011-01-17T17:08:49Z</dcterms:created>
  <dcterms:modified xsi:type="dcterms:W3CDTF">2011-01-25T04:11:27Z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Mendoza, Maribel</vt:lpwstr>
  </property>
  <property fmtid="{D5CDD505-2E9C-101B-9397-08002B2CF9AE}" pid="3" name="xd_Signature">
    <vt:lpwstr/>
  </property>
  <property fmtid="{D5CDD505-2E9C-101B-9397-08002B2CF9AE}" pid="4" name="display_urn:schemas-microsoft-com:office:office#Author">
    <vt:lpwstr>Ballou, Vanessa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ContentType">
    <vt:lpwstr>Document</vt:lpwstr>
  </property>
  <property fmtid="{D5CDD505-2E9C-101B-9397-08002B2CF9AE}" pid="8" name="ContentTypeId">
    <vt:lpwstr>0x0101000655C1B5D2C8D44B925C58CB0A493DFC</vt:lpwstr>
  </property>
</Properties>
</file>