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41"/>
  </p:notesMasterIdLst>
  <p:handoutMasterIdLst>
    <p:handoutMasterId r:id="rId42"/>
  </p:handoutMasterIdLst>
  <p:sldIdLst>
    <p:sldId id="262" r:id="rId2"/>
    <p:sldId id="294" r:id="rId3"/>
    <p:sldId id="263" r:id="rId4"/>
    <p:sldId id="293" r:id="rId5"/>
    <p:sldId id="261" r:id="rId6"/>
    <p:sldId id="321" r:id="rId7"/>
    <p:sldId id="322" r:id="rId8"/>
    <p:sldId id="299" r:id="rId9"/>
    <p:sldId id="311" r:id="rId10"/>
    <p:sldId id="300" r:id="rId11"/>
    <p:sldId id="312" r:id="rId12"/>
    <p:sldId id="301" r:id="rId13"/>
    <p:sldId id="313" r:id="rId14"/>
    <p:sldId id="302" r:id="rId15"/>
    <p:sldId id="314" r:id="rId16"/>
    <p:sldId id="303" r:id="rId17"/>
    <p:sldId id="266" r:id="rId18"/>
    <p:sldId id="279" r:id="rId19"/>
    <p:sldId id="298" r:id="rId20"/>
    <p:sldId id="267" r:id="rId21"/>
    <p:sldId id="295" r:id="rId22"/>
    <p:sldId id="269" r:id="rId23"/>
    <p:sldId id="268" r:id="rId24"/>
    <p:sldId id="284" r:id="rId25"/>
    <p:sldId id="304" r:id="rId26"/>
    <p:sldId id="315" r:id="rId27"/>
    <p:sldId id="305" r:id="rId28"/>
    <p:sldId id="306" r:id="rId29"/>
    <p:sldId id="317" r:id="rId30"/>
    <p:sldId id="307" r:id="rId31"/>
    <p:sldId id="316" r:id="rId32"/>
    <p:sldId id="308" r:id="rId33"/>
    <p:sldId id="318" r:id="rId34"/>
    <p:sldId id="309" r:id="rId35"/>
    <p:sldId id="319" r:id="rId36"/>
    <p:sldId id="310" r:id="rId37"/>
    <p:sldId id="292" r:id="rId38"/>
    <p:sldId id="276" r:id="rId39"/>
    <p:sldId id="320" r:id="rId40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00"/>
    <a:srgbClr val="003366"/>
    <a:srgbClr val="FF3F3F"/>
    <a:srgbClr val="9A0000"/>
    <a:srgbClr val="C00000"/>
    <a:srgbClr val="FF33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86406" autoAdjust="0"/>
  </p:normalViewPr>
  <p:slideViewPr>
    <p:cSldViewPr>
      <p:cViewPr>
        <p:scale>
          <a:sx n="50" d="100"/>
          <a:sy n="50" d="100"/>
        </p:scale>
        <p:origin x="-696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6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888" y="-84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pitchFamily="-112" charset="0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pitchFamily="-112" charset="0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pitchFamily="-112" charset="0"/>
                <a:cs typeface="ＭＳ Ｐゴシック" pitchFamily="-112" charset="-128"/>
              </a:defRPr>
            </a:lvl1pPr>
          </a:lstStyle>
          <a:p>
            <a:pPr>
              <a:defRPr/>
            </a:pPr>
            <a:r>
              <a:rPr lang="en-US"/>
              <a:t>National Council for Community and Education Partnerships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C8593813-E688-4378-A74B-3AC0E571F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87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pitchFamily="-112" charset="0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pitchFamily="-112" charset="0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4672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pitchFamily="-112" charset="0"/>
                <a:cs typeface="ＭＳ Ｐゴシック" pitchFamily="-112" charset="-128"/>
              </a:defRPr>
            </a:lvl1pPr>
          </a:lstStyle>
          <a:p>
            <a:pPr>
              <a:defRPr/>
            </a:pPr>
            <a:r>
              <a:rPr lang="en-US"/>
              <a:t>National Council for Community and Education Partnerships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A0CFBE0E-B0E5-4A7F-AEB5-9649D217E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2703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gif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5157788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rgbClr val="003366"/>
              </a:gs>
            </a:gsLst>
            <a:path path="rect">
              <a:fillToRect l="100000" t="100000"/>
            </a:path>
          </a:gra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cs typeface="ＭＳ Ｐゴシック" pitchFamily="-112" charset="-128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4800" y="1638300"/>
            <a:ext cx="84582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cs typeface="ＭＳ Ｐゴシック" pitchFamily="-112" charset="-128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ltGray">
          <a:xfrm>
            <a:off x="0" y="4953000"/>
            <a:ext cx="9144000" cy="206375"/>
          </a:xfrm>
          <a:prstGeom prst="rect">
            <a:avLst/>
          </a:prstGeom>
          <a:gradFill rotWithShape="1">
            <a:gsLst>
              <a:gs pos="0">
                <a:srgbClr val="9A0000"/>
              </a:gs>
              <a:gs pos="50000">
                <a:srgbClr val="FF3333"/>
              </a:gs>
              <a:gs pos="100000">
                <a:srgbClr val="9A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cs typeface="ＭＳ Ｐゴシック" pitchFamily="-112" charset="-128"/>
            </a:endParaRPr>
          </a:p>
        </p:txBody>
      </p:sp>
      <p:pic>
        <p:nvPicPr>
          <p:cNvPr id="7" name="Picture 15" descr="Region One Logo 2009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229632" y="5486400"/>
            <a:ext cx="844074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143000" y="6324600"/>
            <a:ext cx="5334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Region One ESC GEAR UP: 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Ready,</a:t>
            </a:r>
            <a:r>
              <a:rPr lang="en-US" sz="1600" b="1" baseline="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Set, College!</a:t>
            </a:r>
            <a:endParaRPr lang="en-US" sz="1600" b="1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6553200" y="6553200"/>
            <a:ext cx="2514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rPr>
              <a:t>©2013 Region One Education Service Center</a:t>
            </a:r>
            <a:endParaRPr lang="en-US" sz="900" dirty="0"/>
          </a:p>
        </p:txBody>
      </p:sp>
      <p:pic>
        <p:nvPicPr>
          <p:cNvPr id="37890" name="Picture 2" descr="http://www.esc1.net/1293101012142210183/lib/1293101012142210183/thumb_colorESC1Logo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5562600"/>
            <a:ext cx="1905000" cy="933450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7200" y="1752600"/>
            <a:ext cx="8229600" cy="457200"/>
          </a:xfrm>
        </p:spPr>
        <p:txBody>
          <a:bodyPr/>
          <a:lstStyle>
            <a:lvl1pPr marL="0" indent="0">
              <a:buFont typeface="Wingdings" pitchFamily="-109" charset="2"/>
              <a:buNone/>
              <a:defRPr sz="2400">
                <a:solidFill>
                  <a:srgbClr val="F5603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457200" y="838200"/>
            <a:ext cx="8229600" cy="6858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8" name="Picture 3" descr="E:\GEAR UP PIx for Video\IMG_5687 crop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276314"/>
            <a:ext cx="2095562" cy="1600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5" descr="E:\GEAR UP PIx for Video\Finacial Literacy\IMG_0853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276600"/>
            <a:ext cx="2344235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7" descr="E:\2013\SLC 2013\IMG_7956 crop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271975"/>
            <a:ext cx="2244302" cy="1604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 descr="DSC04908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09800"/>
            <a:ext cx="6463091" cy="975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 descr="can.JPEg"/>
          <p:cNvPicPr>
            <a:picLocks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3276600"/>
            <a:ext cx="2215896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029200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400800"/>
            <a:ext cx="8686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133600" cy="6245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248400" cy="6245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400800"/>
            <a:ext cx="8686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029200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029200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152900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4152900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400800"/>
            <a:ext cx="8686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029200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400800"/>
            <a:ext cx="8686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400800"/>
            <a:ext cx="8686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400800"/>
            <a:ext cx="8686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400800"/>
            <a:ext cx="8686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458200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gray">
          <a:xfrm>
            <a:off x="0" y="1035050"/>
            <a:ext cx="1447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cs typeface="ＭＳ Ｐゴシック" pitchFamily="-112" charset="-128"/>
            </a:endParaRP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8589963" y="6526213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fld id="{678F24C2-70C0-43DD-AF3D-809F67F5C181}" type="slidenum">
              <a:rPr lang="en-US" sz="1000">
                <a:solidFill>
                  <a:schemeClr val="bg1"/>
                </a:solidFill>
              </a:rPr>
              <a:pPr algn="r"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029" name="AutoShape 45"/>
          <p:cNvCxnSpPr>
            <a:cxnSpLocks noChangeShapeType="1"/>
          </p:cNvCxnSpPr>
          <p:nvPr/>
        </p:nvCxnSpPr>
        <p:spPr bwMode="auto">
          <a:xfrm>
            <a:off x="0" y="914400"/>
            <a:ext cx="9144000" cy="3175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</p:cxnSp>
      <p:sp>
        <p:nvSpPr>
          <p:cNvPr id="1030" name="Rectangle 46"/>
          <p:cNvSpPr>
            <a:spLocks noGrp="1" noChangeArrowheads="1"/>
          </p:cNvSpPr>
          <p:nvPr>
            <p:ph type="title"/>
          </p:nvPr>
        </p:nvSpPr>
        <p:spPr bwMode="blackWhite">
          <a:xfrm>
            <a:off x="381000" y="152400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ltGray">
          <a:xfrm rot="10800000"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9A0000"/>
              </a:gs>
              <a:gs pos="50000">
                <a:srgbClr val="FF3F3F"/>
              </a:gs>
              <a:gs pos="100000">
                <a:srgbClr val="9A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Arial" pitchFamily="-112" charset="0"/>
              <a:cs typeface="ＭＳ Ｐゴシック" pitchFamily="-112" charset="-128"/>
            </a:endParaRPr>
          </a:p>
        </p:txBody>
      </p:sp>
      <p:sp>
        <p:nvSpPr>
          <p:cNvPr id="12" name="Rectangle 15"/>
          <p:cNvSpPr>
            <a:spLocks noChangeArrowheads="1"/>
          </p:cNvSpPr>
          <p:nvPr userDrawn="1"/>
        </p:nvSpPr>
        <p:spPr bwMode="ltGray">
          <a:xfrm rot="16200000">
            <a:off x="-3200400" y="3200400"/>
            <a:ext cx="6858000" cy="4572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Arial" pitchFamily="-112" charset="0"/>
              <a:cs typeface="ＭＳ Ｐゴシック" pitchFamily="-112" charset="-128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09600" y="6477000"/>
            <a:ext cx="48768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</a:rPr>
              <a:t>Region One ESC GEAR UP: </a:t>
            </a:r>
            <a:r>
              <a:rPr lang="en-US" sz="1400" b="1" dirty="0" smtClean="0">
                <a:solidFill>
                  <a:schemeClr val="bg1"/>
                </a:solidFill>
              </a:rPr>
              <a:t>Ready,</a:t>
            </a:r>
            <a:r>
              <a:rPr lang="en-US" sz="1400" b="1" baseline="0" dirty="0" smtClean="0">
                <a:solidFill>
                  <a:schemeClr val="bg1"/>
                </a:solidFill>
              </a:rPr>
              <a:t> Set, College!</a:t>
            </a:r>
          </a:p>
        </p:txBody>
      </p:sp>
      <p:pic>
        <p:nvPicPr>
          <p:cNvPr id="1034" name="Picture 11" descr="Region One Logo 2009"/>
          <p:cNvPicPr>
            <a:picLocks noChangeAspect="1" noChangeArrowheads="1"/>
          </p:cNvPicPr>
          <p:nvPr userDrawn="1"/>
        </p:nvPicPr>
        <p:blipFill>
          <a:blip r:embed="rId13"/>
          <a:stretch>
            <a:fillRect/>
          </a:stretch>
        </p:blipFill>
        <p:spPr bwMode="auto">
          <a:xfrm>
            <a:off x="0" y="6040470"/>
            <a:ext cx="609600" cy="81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6553200" y="6553200"/>
            <a:ext cx="2514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kern="1200" baseline="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rPr>
              <a:t>©2014 </a:t>
            </a:r>
            <a:r>
              <a:rPr lang="en-US" sz="900" kern="1200" baseline="0" dirty="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rPr>
              <a:t>Region One Education Service Center</a:t>
            </a:r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036" name="Picture 12" descr="http://www.esc1.net/1293101012142210183/lib/1293101012142210183/thumb_colorESC1Logo.gif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5943600" y="6477000"/>
            <a:ext cx="622041" cy="3048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2" r:id="rId2"/>
    <p:sldLayoutId id="2147483843" r:id="rId3"/>
    <p:sldLayoutId id="2147483844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 spd="med">
    <p:pull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9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9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9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9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Arial" pitchFamily="-10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Arial" pitchFamily="-10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Arial" pitchFamily="-10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Arial" pitchFamily="-109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800">
          <a:solidFill>
            <a:schemeClr val="tx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ＭＳ Ｐゴシック" pitchFamily="-109" charset="-128"/>
        </a:defRPr>
      </a:lvl2pPr>
      <a:lvl3pPr marL="1030288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  <a:ea typeface="ＭＳ Ｐゴシック" pitchFamily="-109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>
          <a:solidFill>
            <a:schemeClr val="tx2"/>
          </a:solidFill>
          <a:latin typeface="+mn-lt"/>
          <a:ea typeface="ＭＳ Ｐゴシック" pitchFamily="-109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  <a:ea typeface="ＭＳ Ｐゴシック" pitchFamily="-109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rgbClr val="F68529"/>
        </a:buClr>
        <a:buFont typeface="Wingdings" pitchFamily="-109" charset="2"/>
        <a:buChar char="§"/>
        <a:defRPr sz="1600">
          <a:solidFill>
            <a:srgbClr val="008000"/>
          </a:solidFill>
          <a:latin typeface="+mn-lt"/>
          <a:ea typeface="ＭＳ Ｐゴシック" pitchFamily="-109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rgbClr val="F68529"/>
        </a:buClr>
        <a:buFont typeface="Wingdings" pitchFamily="-109" charset="2"/>
        <a:buChar char="§"/>
        <a:defRPr sz="1600">
          <a:solidFill>
            <a:srgbClr val="008000"/>
          </a:solidFill>
          <a:latin typeface="+mn-lt"/>
          <a:ea typeface="ＭＳ Ｐゴシック" pitchFamily="-109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rgbClr val="F68529"/>
        </a:buClr>
        <a:buFont typeface="Wingdings" pitchFamily="-109" charset="2"/>
        <a:buChar char="§"/>
        <a:defRPr sz="1600">
          <a:solidFill>
            <a:srgbClr val="008000"/>
          </a:solidFill>
          <a:latin typeface="+mn-lt"/>
          <a:ea typeface="ＭＳ Ｐゴシック" pitchFamily="-109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rgbClr val="F68529"/>
        </a:buClr>
        <a:buFont typeface="Wingdings" pitchFamily="-109" charset="2"/>
        <a:buChar char="§"/>
        <a:defRPr sz="1600">
          <a:solidFill>
            <a:srgbClr val="008000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cation.ti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s/ScienceCore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goo.gl/LCZbti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cation.ti.com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13716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Workshop #43354</a:t>
            </a:r>
          </a:p>
          <a:p>
            <a:pPr algn="ctr"/>
            <a:r>
              <a:rPr lang="en-US" dirty="0" smtClean="0"/>
              <a:t>November 7</a:t>
            </a:r>
            <a:r>
              <a:rPr lang="en-US" baseline="30000" dirty="0" smtClean="0"/>
              <a:t>th</a:t>
            </a:r>
            <a:r>
              <a:rPr lang="en-US" dirty="0" smtClean="0"/>
              <a:t> , 2014</a:t>
            </a:r>
          </a:p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1295400"/>
          </a:xfrm>
        </p:spPr>
        <p:txBody>
          <a:bodyPr/>
          <a:lstStyle/>
          <a:p>
            <a:pPr algn="ctr"/>
            <a:r>
              <a:rPr lang="en-US" dirty="0" smtClean="0"/>
              <a:t>GEAR UP CORE Teacher Academy</a:t>
            </a:r>
            <a:br>
              <a:rPr lang="en-US" dirty="0" smtClean="0"/>
            </a:br>
            <a:r>
              <a:rPr lang="en-US" dirty="0" smtClean="0"/>
              <a:t>Chemistry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rodriguez\Desktop\TI-nsp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05000"/>
            <a:ext cx="3505199" cy="54864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24552">
            <a:off x="4529248" y="903869"/>
            <a:ext cx="4245366" cy="5549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CSI  in the Operating Room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6553200" cy="990600"/>
          </a:xfrm>
        </p:spPr>
        <p:txBody>
          <a:bodyPr/>
          <a:lstStyle/>
          <a:p>
            <a:r>
              <a:rPr lang="en-US" dirty="0" smtClean="0"/>
              <a:t>Connecting Science and Math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77200" cy="990600"/>
          </a:xfrm>
        </p:spPr>
        <p:txBody>
          <a:bodyPr/>
          <a:lstStyle/>
          <a:p>
            <a:r>
              <a:rPr lang="en-US" dirty="0" smtClean="0"/>
              <a:t>03_ Candle Burning Rate Lab</a:t>
            </a:r>
            <a:endParaRPr lang="en-US" dirty="0"/>
          </a:p>
        </p:txBody>
      </p:sp>
      <p:pic>
        <p:nvPicPr>
          <p:cNvPr id="4" name="Picture 2" descr="C:\Users\erodriguez\Desktop\TI-nsp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56334">
            <a:off x="2929273" y="1168855"/>
            <a:ext cx="3505199" cy="54864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24750" t="31111" r="55000" b="25556"/>
          <a:stretch>
            <a:fillRect/>
          </a:stretch>
        </p:blipFill>
        <p:spPr bwMode="auto">
          <a:xfrm rot="21100438">
            <a:off x="3094753" y="1589358"/>
            <a:ext cx="2758424" cy="155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990600"/>
          </a:xfrm>
        </p:spPr>
        <p:txBody>
          <a:bodyPr/>
          <a:lstStyle/>
          <a:p>
            <a:r>
              <a:rPr lang="en-US" dirty="0" smtClean="0"/>
              <a:t>Kinetics of the Fading of a Blue-Colored Solution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1250" t="21111" r="70000" b="14444"/>
          <a:stretch>
            <a:fillRect/>
          </a:stretch>
        </p:blipFill>
        <p:spPr bwMode="auto">
          <a:xfrm rot="20513111">
            <a:off x="592657" y="1320979"/>
            <a:ext cx="3810000" cy="44196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6" name="Picture 2" descr="C:\Users\erodriguez\Desktop\TI-nsp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6334">
            <a:off x="5300327" y="1168854"/>
            <a:ext cx="3505199" cy="54864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24750" t="31111" r="55000" b="22222"/>
          <a:stretch>
            <a:fillRect/>
          </a:stretch>
        </p:blipFill>
        <p:spPr bwMode="auto">
          <a:xfrm rot="21086903">
            <a:off x="5527567" y="1691697"/>
            <a:ext cx="2689052" cy="136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108050">
            <a:off x="2193548" y="992774"/>
            <a:ext cx="5442704" cy="550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990600"/>
          </a:xfrm>
        </p:spPr>
        <p:txBody>
          <a:bodyPr/>
          <a:lstStyle/>
          <a:p>
            <a:r>
              <a:rPr lang="en-US" sz="4400" dirty="0" smtClean="0"/>
              <a:t>H</a:t>
            </a:r>
            <a:r>
              <a:rPr lang="en-US" sz="2000" dirty="0" smtClean="0"/>
              <a:t>2</a:t>
            </a:r>
            <a:r>
              <a:rPr lang="en-US" sz="4400" dirty="0" smtClean="0"/>
              <a:t>O</a:t>
            </a:r>
            <a:r>
              <a:rPr lang="en-US" sz="2000" dirty="0" smtClean="0"/>
              <a:t>2</a:t>
            </a:r>
            <a:r>
              <a:rPr lang="en-US" sz="4400" dirty="0" smtClean="0"/>
              <a:t>- Friend or Foe</a:t>
            </a:r>
            <a:endParaRPr lang="en-US" sz="44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77200" cy="990600"/>
          </a:xfrm>
        </p:spPr>
        <p:txBody>
          <a:bodyPr/>
          <a:lstStyle/>
          <a:p>
            <a:r>
              <a:rPr lang="en-US" dirty="0" smtClean="0"/>
              <a:t>Question and Answer Time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for Exit Slip for Friday</a:t>
            </a:r>
          </a:p>
          <a:p>
            <a:r>
              <a:rPr lang="en-US" dirty="0" smtClean="0"/>
              <a:t>Please fill it out as honestly as possible </a:t>
            </a:r>
            <a:r>
              <a:rPr lang="en-US" dirty="0" smtClean="0">
                <a:sym typeface="Wingdings" pitchFamily="2" charset="2"/>
              </a:rPr>
              <a:t>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www.education.ti.com</a:t>
            </a:r>
            <a:endParaRPr lang="en-US" dirty="0" smtClean="0"/>
          </a:p>
          <a:p>
            <a:r>
              <a:rPr lang="en-US" dirty="0" smtClean="0"/>
              <a:t>Point to Activities tab</a:t>
            </a:r>
          </a:p>
          <a:p>
            <a:r>
              <a:rPr lang="en-US" dirty="0" smtClean="0"/>
              <a:t>Click on Science </a:t>
            </a:r>
            <a:r>
              <a:rPr lang="en-US" dirty="0" err="1" smtClean="0"/>
              <a:t>Nspired</a:t>
            </a:r>
            <a:endParaRPr lang="en-US" dirty="0" smtClean="0"/>
          </a:p>
          <a:p>
            <a:r>
              <a:rPr lang="en-US" dirty="0" smtClean="0"/>
              <a:t>Explore…</a:t>
            </a:r>
          </a:p>
          <a:p>
            <a:r>
              <a:rPr lang="en-US" dirty="0" smtClean="0"/>
              <a:t>Click on Learn More</a:t>
            </a:r>
          </a:p>
          <a:p>
            <a:r>
              <a:rPr lang="en-US" dirty="0" smtClean="0"/>
              <a:t>Product Tutorials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 Education Website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Welcome Back!</a:t>
            </a:r>
            <a:br>
              <a:rPr lang="en-US" dirty="0" smtClean="0"/>
            </a:br>
            <a:r>
              <a:rPr lang="en-US" dirty="0" smtClean="0"/>
              <a:t>Everyone signed in?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62000" y="1752600"/>
            <a:ext cx="7543800" cy="2590800"/>
            <a:chOff x="762000" y="1752600"/>
            <a:chExt cx="7543800" cy="25908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0070C0">
                  <a:tint val="45000"/>
                  <a:satMod val="400000"/>
                </a:srgbClr>
              </a:duotone>
            </a:blip>
            <a:srcRect t="15556" r="40000" b="34444"/>
            <a:stretch>
              <a:fillRect/>
            </a:stretch>
          </p:blipFill>
          <p:spPr bwMode="auto">
            <a:xfrm>
              <a:off x="762000" y="1752600"/>
              <a:ext cx="754380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6"/>
            <p:cNvGrpSpPr/>
            <p:nvPr/>
          </p:nvGrpSpPr>
          <p:grpSpPr>
            <a:xfrm>
              <a:off x="1752600" y="1828800"/>
              <a:ext cx="2971800" cy="609600"/>
              <a:chOff x="1752600" y="1828800"/>
              <a:chExt cx="2971800" cy="609600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1752600" y="1828800"/>
                <a:ext cx="914400" cy="304800"/>
              </a:xfrm>
              <a:prstGeom prst="rect">
                <a:avLst/>
              </a:prstGeom>
              <a:solidFill>
                <a:schemeClr val="accent2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09" charset="0"/>
                  </a:rPr>
                  <a:t>43354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9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1752600" y="2133600"/>
                <a:ext cx="2971800" cy="304800"/>
              </a:xfrm>
              <a:prstGeom prst="rect">
                <a:avLst/>
              </a:prstGeom>
              <a:solidFill>
                <a:schemeClr val="accent2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09" charset="0"/>
                  </a:rPr>
                  <a:t>Chemistry GEAR UP Core 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9" charset="0"/>
                </a:endParaRPr>
              </a:p>
            </p:txBody>
          </p:sp>
        </p:grpSp>
      </p:grp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191000"/>
            <a:ext cx="8458200" cy="1828800"/>
          </a:xfrm>
        </p:spPr>
        <p:txBody>
          <a:bodyPr/>
          <a:lstStyle/>
          <a:p>
            <a:pPr algn="ctr">
              <a:buNone/>
            </a:pPr>
            <a:r>
              <a:rPr lang="en-US" sz="5400" b="1" dirty="0" smtClean="0"/>
              <a:t>Have a Great Afternoon</a:t>
            </a:r>
            <a:br>
              <a:rPr lang="en-US" sz="5400" b="1" dirty="0" smtClean="0"/>
            </a:br>
            <a:r>
              <a:rPr lang="en-US" sz="5400" b="1" dirty="0" smtClean="0"/>
              <a:t>See you tomorrow!</a:t>
            </a:r>
            <a:endParaRPr lang="en-US" sz="54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066800" y="1447800"/>
            <a:ext cx="7543800" cy="2590800"/>
            <a:chOff x="762000" y="1752600"/>
            <a:chExt cx="7543800" cy="25908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0070C0">
                  <a:tint val="45000"/>
                  <a:satMod val="400000"/>
                </a:srgbClr>
              </a:duotone>
            </a:blip>
            <a:srcRect t="15556" r="40000" b="34444"/>
            <a:stretch>
              <a:fillRect/>
            </a:stretch>
          </p:blipFill>
          <p:spPr bwMode="auto">
            <a:xfrm>
              <a:off x="762000" y="1752600"/>
              <a:ext cx="754380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6"/>
            <p:cNvGrpSpPr/>
            <p:nvPr/>
          </p:nvGrpSpPr>
          <p:grpSpPr>
            <a:xfrm>
              <a:off x="1752600" y="1828800"/>
              <a:ext cx="2971800" cy="609600"/>
              <a:chOff x="1752600" y="1828800"/>
              <a:chExt cx="2971800" cy="609600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1752600" y="1828800"/>
                <a:ext cx="914400" cy="304800"/>
              </a:xfrm>
              <a:prstGeom prst="rect">
                <a:avLst/>
              </a:prstGeom>
              <a:solidFill>
                <a:schemeClr val="accent2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09" charset="0"/>
                  </a:rPr>
                  <a:t>43354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9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1752600" y="2133600"/>
                <a:ext cx="2971800" cy="304800"/>
              </a:xfrm>
              <a:prstGeom prst="rect">
                <a:avLst/>
              </a:prstGeom>
              <a:solidFill>
                <a:schemeClr val="accent2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09" charset="0"/>
                  </a:rPr>
                  <a:t>Chemistry GEAR UP Core 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9" charset="0"/>
                </a:endParaRPr>
              </a:p>
            </p:txBody>
          </p:sp>
        </p:grpSp>
      </p:grp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57200" y="3048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1775" marR="0" lvl="0" indent="-231775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Remember to sign out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13716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Workshop #43354</a:t>
            </a:r>
          </a:p>
          <a:p>
            <a:pPr algn="ctr"/>
            <a:r>
              <a:rPr lang="en-US" dirty="0" smtClean="0"/>
              <a:t>November 8</a:t>
            </a:r>
            <a:r>
              <a:rPr lang="en-US" baseline="30000" dirty="0" smtClean="0"/>
              <a:t>th</a:t>
            </a:r>
            <a:r>
              <a:rPr lang="en-US" dirty="0" smtClean="0"/>
              <a:t>, 2014</a:t>
            </a:r>
          </a:p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1295400"/>
          </a:xfrm>
        </p:spPr>
        <p:txBody>
          <a:bodyPr/>
          <a:lstStyle/>
          <a:p>
            <a:pPr algn="ctr"/>
            <a:r>
              <a:rPr lang="en-US" dirty="0" smtClean="0"/>
              <a:t>GEAR UP CORE Teacher Academy</a:t>
            </a:r>
            <a:br>
              <a:rPr lang="en-US" dirty="0" smtClean="0"/>
            </a:br>
            <a:r>
              <a:rPr lang="en-US" dirty="0" smtClean="0"/>
              <a:t>Chemistry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Welcome Back!</a:t>
            </a:r>
            <a:br>
              <a:rPr lang="en-US" dirty="0" smtClean="0"/>
            </a:br>
            <a:r>
              <a:rPr lang="en-US" dirty="0" smtClean="0"/>
              <a:t>Everyone signed in?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62000" y="1752600"/>
            <a:ext cx="7543800" cy="2590800"/>
            <a:chOff x="762000" y="1752600"/>
            <a:chExt cx="7543800" cy="25908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0070C0">
                  <a:tint val="45000"/>
                  <a:satMod val="400000"/>
                </a:srgbClr>
              </a:duotone>
            </a:blip>
            <a:srcRect t="15556" r="40000" b="34444"/>
            <a:stretch>
              <a:fillRect/>
            </a:stretch>
          </p:blipFill>
          <p:spPr bwMode="auto">
            <a:xfrm>
              <a:off x="762000" y="1752600"/>
              <a:ext cx="754380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6"/>
            <p:cNvGrpSpPr/>
            <p:nvPr/>
          </p:nvGrpSpPr>
          <p:grpSpPr>
            <a:xfrm>
              <a:off x="1752600" y="1828800"/>
              <a:ext cx="2971800" cy="609600"/>
              <a:chOff x="1752600" y="1828800"/>
              <a:chExt cx="2971800" cy="609600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1752600" y="1828800"/>
                <a:ext cx="914400" cy="304800"/>
              </a:xfrm>
              <a:prstGeom prst="rect">
                <a:avLst/>
              </a:prstGeom>
              <a:solidFill>
                <a:schemeClr val="accent2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09" charset="0"/>
                  </a:rPr>
                  <a:t>43354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9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1752600" y="2133600"/>
                <a:ext cx="2971800" cy="304800"/>
              </a:xfrm>
              <a:prstGeom prst="rect">
                <a:avLst/>
              </a:prstGeom>
              <a:solidFill>
                <a:schemeClr val="accent2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09" charset="0"/>
                  </a:rPr>
                  <a:t>Chemistry GEAR UP Core 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9" charset="0"/>
                </a:endParaRPr>
              </a:p>
            </p:txBody>
          </p:sp>
        </p:grpSp>
      </p:grp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Exit Ticket Review</a:t>
            </a:r>
          </a:p>
          <a:p>
            <a:r>
              <a:rPr lang="en-US" b="1" dirty="0" smtClean="0"/>
              <a:t>Equilibrium- A Matter of Balance</a:t>
            </a:r>
          </a:p>
          <a:p>
            <a:pPr lvl="2"/>
            <a:r>
              <a:rPr lang="en-US" dirty="0" smtClean="0"/>
              <a:t>Modeling Equilibrium with Candy</a:t>
            </a:r>
          </a:p>
          <a:p>
            <a:r>
              <a:rPr lang="en-US" b="1" dirty="0" err="1" smtClean="0"/>
              <a:t>LeChantelier’s</a:t>
            </a:r>
            <a:r>
              <a:rPr lang="en-US" b="1" dirty="0" smtClean="0"/>
              <a:t> Principle Simulation</a:t>
            </a:r>
          </a:p>
          <a:p>
            <a:r>
              <a:rPr lang="en-US" b="1" dirty="0" smtClean="0"/>
              <a:t>A Good Cold Pack</a:t>
            </a:r>
          </a:p>
          <a:p>
            <a:r>
              <a:rPr lang="en-US" b="1" dirty="0" smtClean="0"/>
              <a:t>Acids and Bases- Data Quest Activity</a:t>
            </a:r>
          </a:p>
          <a:p>
            <a:r>
              <a:rPr lang="en-US" b="1" dirty="0" smtClean="0"/>
              <a:t>Reaction </a:t>
            </a:r>
            <a:r>
              <a:rPr lang="en-US" b="1" dirty="0" err="1" smtClean="0"/>
              <a:t>Stoichiometry</a:t>
            </a:r>
            <a:r>
              <a:rPr lang="en-US" b="1" dirty="0" smtClean="0"/>
              <a:t>- Guided Inquiry</a:t>
            </a:r>
          </a:p>
          <a:p>
            <a:r>
              <a:rPr lang="en-US" b="1" dirty="0" smtClean="0"/>
              <a:t>Lemon “Juice”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Saturday’s Agenda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 Review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90600"/>
          </a:xfrm>
        </p:spPr>
        <p:txBody>
          <a:bodyPr/>
          <a:lstStyle/>
          <a:p>
            <a:r>
              <a:rPr lang="en-US" dirty="0" smtClean="0"/>
              <a:t>Modeling Equilibrium…with Candy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43471" y="1168856"/>
            <a:ext cx="3505199" cy="5486400"/>
            <a:chOff x="2243471" y="1168856"/>
            <a:chExt cx="3505199" cy="5486400"/>
          </a:xfrm>
        </p:grpSpPr>
        <p:pic>
          <p:nvPicPr>
            <p:cNvPr id="4" name="Picture 2" descr="C:\Users\erodriguez\Desktop\TI-nspir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156334">
              <a:off x="2243471" y="1168856"/>
              <a:ext cx="3505199" cy="5486400"/>
            </a:xfrm>
            <a:prstGeom prst="rect">
              <a:avLst/>
            </a:prstGeom>
            <a:noFill/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 l="27000" t="37778" r="58000" b="27778"/>
            <a:stretch>
              <a:fillRect/>
            </a:stretch>
          </p:blipFill>
          <p:spPr bwMode="auto">
            <a:xfrm rot="21134964">
              <a:off x="2453655" y="1473719"/>
              <a:ext cx="2748969" cy="1542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7467600" y="228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Nspire</a:t>
            </a:r>
            <a:endParaRPr lang="en-US" dirty="0" smtClean="0"/>
          </a:p>
          <a:p>
            <a:pPr algn="ctr"/>
            <a:r>
              <a:rPr lang="en-US" dirty="0" smtClean="0"/>
              <a:t>Activity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pull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6375" t="22222" r="79750" b="22222"/>
          <a:stretch>
            <a:fillRect/>
          </a:stretch>
        </p:blipFill>
        <p:spPr bwMode="auto">
          <a:xfrm rot="1090795">
            <a:off x="4639486" y="921656"/>
            <a:ext cx="3798543" cy="513316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2" descr="C:\Users\erodriguez\Desktop\TI-nsp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6334">
            <a:off x="948072" y="1168856"/>
            <a:ext cx="3505199" cy="54864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90600"/>
          </a:xfrm>
        </p:spPr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Chantelier’s</a:t>
            </a:r>
            <a:r>
              <a:rPr lang="en-US" dirty="0" smtClean="0"/>
              <a:t> Principle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 rot="21128010">
            <a:off x="1220964" y="1690354"/>
            <a:ext cx="2604782" cy="129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77200" cy="990600"/>
          </a:xfrm>
        </p:spPr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Chantelier’s</a:t>
            </a:r>
            <a:r>
              <a:rPr lang="en-US" dirty="0" smtClean="0"/>
              <a:t> Principle –LCP Poll TNS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209800" y="1143000"/>
            <a:ext cx="3505199" cy="5486400"/>
            <a:chOff x="948072" y="1168856"/>
            <a:chExt cx="3505199" cy="5486400"/>
          </a:xfrm>
        </p:grpSpPr>
        <p:pic>
          <p:nvPicPr>
            <p:cNvPr id="7" name="Picture 2" descr="C:\Users\erodriguez\Desktop\TI-nspir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156334">
              <a:off x="948072" y="1168856"/>
              <a:ext cx="3505199" cy="5486400"/>
            </a:xfrm>
            <a:prstGeom prst="rect">
              <a:avLst/>
            </a:prstGeom>
            <a:noFill/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/>
            <a:srcRect l="27000" t="36667" r="58000" b="28889"/>
            <a:stretch>
              <a:fillRect/>
            </a:stretch>
          </p:blipFill>
          <p:spPr bwMode="auto">
            <a:xfrm rot="21068449">
              <a:off x="1162376" y="1644531"/>
              <a:ext cx="2667000" cy="1447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 – focus on instructional strategies utilizing TI </a:t>
            </a:r>
            <a:r>
              <a:rPr lang="en-US" dirty="0" err="1" smtClean="0"/>
              <a:t>Nspire</a:t>
            </a:r>
            <a:r>
              <a:rPr lang="en-US" dirty="0" smtClean="0"/>
              <a:t> CX technology that will help prepare GEAR UP cohort students for college and career readiness.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rodriguez\Desktop\TI-nsp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56334">
            <a:off x="338474" y="1168855"/>
            <a:ext cx="3505199" cy="54864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56695">
            <a:off x="4067228" y="568879"/>
            <a:ext cx="4839185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Good Cold Pack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645025"/>
          </a:xfrm>
        </p:spPr>
        <p:txBody>
          <a:bodyPr/>
          <a:lstStyle/>
          <a:p>
            <a:r>
              <a:rPr lang="en-US" dirty="0" smtClean="0"/>
              <a:t>Before we begin please go to the link below</a:t>
            </a:r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https://www.surveymonkey.com/s/ScienceCore</a:t>
            </a:r>
            <a:endParaRPr lang="en-US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b="1" u="sng" dirty="0" smtClean="0"/>
          </a:p>
          <a:p>
            <a:r>
              <a:rPr lang="en-US" b="1" dirty="0" smtClean="0"/>
              <a:t>And complete the survey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381000"/>
            <a:ext cx="5867400" cy="990600"/>
          </a:xfrm>
        </p:spPr>
        <p:txBody>
          <a:bodyPr/>
          <a:lstStyle/>
          <a:p>
            <a:pPr algn="ctr"/>
            <a:r>
              <a:rPr lang="en-US" dirty="0" smtClean="0"/>
              <a:t>GEAR UP Survey</a:t>
            </a:r>
            <a:br>
              <a:rPr lang="en-US" dirty="0" smtClean="0"/>
            </a:br>
            <a:r>
              <a:rPr lang="en-US" dirty="0" smtClean="0"/>
              <a:t>Welcome back from lunch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rodriguez\Desktop\TI-nsp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56334">
            <a:off x="643273" y="1168855"/>
            <a:ext cx="3505199" cy="54864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01000" cy="990600"/>
          </a:xfrm>
        </p:spPr>
        <p:txBody>
          <a:bodyPr/>
          <a:lstStyle/>
          <a:p>
            <a:r>
              <a:rPr lang="en-US" dirty="0" smtClean="0"/>
              <a:t>Acids and Bases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4500" t="20000" r="83125" b="32222"/>
          <a:stretch>
            <a:fillRect/>
          </a:stretch>
        </p:blipFill>
        <p:spPr bwMode="auto">
          <a:xfrm rot="1579779">
            <a:off x="4303321" y="916334"/>
            <a:ext cx="4233887" cy="527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pull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l="24787" t="55644" r="72257" b="33666"/>
          <a:stretch>
            <a:fillRect/>
          </a:stretch>
        </p:blipFill>
        <p:spPr bwMode="auto">
          <a:xfrm>
            <a:off x="533400" y="1447800"/>
            <a:ext cx="3048000" cy="373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 l="30500" t="20000" r="51125" b="8889"/>
          <a:stretch>
            <a:fillRect/>
          </a:stretch>
        </p:blipFill>
        <p:spPr bwMode="auto">
          <a:xfrm rot="386964">
            <a:off x="4495800" y="1447800"/>
            <a:ext cx="3733800" cy="4876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990600"/>
          </a:xfrm>
        </p:spPr>
        <p:txBody>
          <a:bodyPr/>
          <a:lstStyle/>
          <a:p>
            <a:r>
              <a:rPr lang="en-US" dirty="0" smtClean="0"/>
              <a:t>Reaction </a:t>
            </a:r>
            <a:r>
              <a:rPr lang="en-US" dirty="0" err="1" smtClean="0"/>
              <a:t>Stoichiometry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l="11375" t="21111" r="70250" b="7778"/>
          <a:stretch>
            <a:fillRect/>
          </a:stretch>
        </p:blipFill>
        <p:spPr bwMode="auto">
          <a:xfrm>
            <a:off x="3886200" y="1219200"/>
            <a:ext cx="3733800" cy="4876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pull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 l="12042" t="21111" r="71636" b="8889"/>
          <a:stretch>
            <a:fillRect/>
          </a:stretch>
        </p:blipFill>
        <p:spPr bwMode="auto">
          <a:xfrm rot="768880">
            <a:off x="3276542" y="501777"/>
            <a:ext cx="4802842" cy="6149896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Lemon “Juice”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1"/>
            <a:ext cx="8458200" cy="2743200"/>
          </a:xfrm>
        </p:spPr>
        <p:txBody>
          <a:bodyPr/>
          <a:lstStyle/>
          <a:p>
            <a:r>
              <a:rPr lang="en-US" dirty="0" smtClean="0"/>
              <a:t>Complete the Google Form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2819400"/>
            <a:ext cx="8077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hlinkClick r:id="rId2"/>
              </a:rPr>
              <a:t>http://goo.gl/LCZbti</a:t>
            </a:r>
            <a:endParaRPr lang="en-US" sz="6000" b="1" dirty="0" smtClean="0"/>
          </a:p>
          <a:p>
            <a:pPr algn="ctr"/>
            <a:endParaRPr lang="en-US" sz="6000" b="1" dirty="0" smtClean="0"/>
          </a:p>
          <a:p>
            <a:pPr algn="ctr"/>
            <a:endParaRPr lang="en-US" sz="6000" b="1" dirty="0" smtClean="0"/>
          </a:p>
          <a:p>
            <a:pPr algn="ctr"/>
            <a:endParaRPr lang="en-US" sz="6000" b="1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www.education.ti.com</a:t>
            </a:r>
            <a:endParaRPr lang="en-US" dirty="0" smtClean="0"/>
          </a:p>
          <a:p>
            <a:r>
              <a:rPr lang="en-US" dirty="0" smtClean="0"/>
              <a:t>Point to Activities tab</a:t>
            </a:r>
          </a:p>
          <a:p>
            <a:r>
              <a:rPr lang="en-US" dirty="0" smtClean="0"/>
              <a:t>Click on Science </a:t>
            </a:r>
            <a:r>
              <a:rPr lang="en-US" dirty="0" err="1" smtClean="0"/>
              <a:t>Nspired</a:t>
            </a:r>
            <a:endParaRPr lang="en-US" dirty="0" smtClean="0"/>
          </a:p>
          <a:p>
            <a:r>
              <a:rPr lang="en-US" dirty="0" smtClean="0"/>
              <a:t>Explore…</a:t>
            </a:r>
          </a:p>
          <a:p>
            <a:r>
              <a:rPr lang="en-US" dirty="0" smtClean="0"/>
              <a:t>Click on Learn More</a:t>
            </a:r>
          </a:p>
          <a:p>
            <a:r>
              <a:rPr lang="en-US" dirty="0" smtClean="0"/>
              <a:t>Product Tutorials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 Education Website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191000"/>
            <a:ext cx="8458200" cy="1828800"/>
          </a:xfrm>
        </p:spPr>
        <p:txBody>
          <a:bodyPr/>
          <a:lstStyle/>
          <a:p>
            <a:pPr algn="ctr">
              <a:buNone/>
            </a:pPr>
            <a:r>
              <a:rPr lang="en-US" sz="5400" b="1" dirty="0" smtClean="0"/>
              <a:t>Have a Great Afternoon!</a:t>
            </a:r>
            <a:br>
              <a:rPr lang="en-US" sz="5400" b="1" dirty="0" smtClean="0"/>
            </a:br>
            <a:endParaRPr lang="en-US" sz="54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066800" y="1447800"/>
            <a:ext cx="7543800" cy="2590800"/>
            <a:chOff x="762000" y="1752600"/>
            <a:chExt cx="7543800" cy="25908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0070C0">
                  <a:tint val="45000"/>
                  <a:satMod val="400000"/>
                </a:srgbClr>
              </a:duotone>
            </a:blip>
            <a:srcRect t="15556" r="40000" b="34444"/>
            <a:stretch>
              <a:fillRect/>
            </a:stretch>
          </p:blipFill>
          <p:spPr bwMode="auto">
            <a:xfrm>
              <a:off x="762000" y="1752600"/>
              <a:ext cx="754380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6"/>
            <p:cNvGrpSpPr/>
            <p:nvPr/>
          </p:nvGrpSpPr>
          <p:grpSpPr>
            <a:xfrm>
              <a:off x="1752600" y="1828800"/>
              <a:ext cx="2971800" cy="609600"/>
              <a:chOff x="1752600" y="1828800"/>
              <a:chExt cx="2971800" cy="609600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1752600" y="1828800"/>
                <a:ext cx="914400" cy="304800"/>
              </a:xfrm>
              <a:prstGeom prst="rect">
                <a:avLst/>
              </a:prstGeom>
              <a:solidFill>
                <a:schemeClr val="accent2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09" charset="0"/>
                  </a:rPr>
                  <a:t>43354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9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1752600" y="2133600"/>
                <a:ext cx="2971800" cy="304800"/>
              </a:xfrm>
              <a:prstGeom prst="rect">
                <a:avLst/>
              </a:prstGeom>
              <a:solidFill>
                <a:schemeClr val="accent2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09" charset="0"/>
                  </a:rPr>
                  <a:t>Chemistry GEAR UP Core 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9" charset="0"/>
                </a:endParaRPr>
              </a:p>
            </p:txBody>
          </p:sp>
        </p:grpSp>
      </p:grp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57200" y="3048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1775" marR="0" lvl="0" indent="-231775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Remember to sign out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102225"/>
          </a:xfrm>
        </p:spPr>
        <p:txBody>
          <a:bodyPr/>
          <a:lstStyle/>
          <a:p>
            <a:r>
              <a:rPr lang="en-US" b="1" dirty="0" smtClean="0"/>
              <a:t>Sharing Best Practices</a:t>
            </a:r>
          </a:p>
          <a:p>
            <a:pPr lvl="1"/>
            <a:r>
              <a:rPr lang="en-US" b="1" dirty="0" smtClean="0"/>
              <a:t>Lesson/Activity Sharing Time</a:t>
            </a:r>
          </a:p>
          <a:p>
            <a:r>
              <a:rPr lang="en-US" b="1" dirty="0" smtClean="0"/>
              <a:t>Understanding the Colorimeter</a:t>
            </a:r>
          </a:p>
          <a:p>
            <a:r>
              <a:rPr lang="en-US" b="1" dirty="0" smtClean="0"/>
              <a:t>CSI in the Operating Room</a:t>
            </a:r>
          </a:p>
          <a:p>
            <a:r>
              <a:rPr lang="en-US" b="1" dirty="0" smtClean="0"/>
              <a:t>Rate of Combustion of </a:t>
            </a:r>
            <a:r>
              <a:rPr lang="en-US" b="1" dirty="0" err="1" smtClean="0"/>
              <a:t>Parafin</a:t>
            </a:r>
            <a:endParaRPr lang="en-US" b="1" dirty="0" smtClean="0"/>
          </a:p>
          <a:p>
            <a:pPr lvl="1"/>
            <a:r>
              <a:rPr lang="en-US" dirty="0" smtClean="0"/>
              <a:t>Candle Burning Lab</a:t>
            </a:r>
          </a:p>
          <a:p>
            <a:r>
              <a:rPr lang="en-US" b="1" dirty="0" smtClean="0"/>
              <a:t>Kinetics and the Fading of a Blue Solution</a:t>
            </a:r>
          </a:p>
          <a:p>
            <a:r>
              <a:rPr lang="en-US" b="1" dirty="0" smtClean="0"/>
              <a:t>Kinetics and the Decomposition of H</a:t>
            </a:r>
            <a:r>
              <a:rPr lang="en-US" sz="1400" b="1" dirty="0" smtClean="0"/>
              <a:t>2</a:t>
            </a:r>
            <a:r>
              <a:rPr lang="en-US" b="1" dirty="0" smtClean="0"/>
              <a:t>O</a:t>
            </a:r>
            <a:r>
              <a:rPr lang="en-US" sz="1400" b="1" dirty="0" smtClean="0"/>
              <a:t>2</a:t>
            </a:r>
          </a:p>
          <a:p>
            <a:r>
              <a:rPr lang="en-US" dirty="0" smtClean="0"/>
              <a:t>Question and Answer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Friday’s Agenda 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Do</a:t>
            </a:r>
          </a:p>
          <a:p>
            <a:r>
              <a:rPr lang="en-US" dirty="0" smtClean="0"/>
              <a:t>ask questions</a:t>
            </a:r>
          </a:p>
          <a:p>
            <a:r>
              <a:rPr lang="en-US" dirty="0" smtClean="0"/>
              <a:t>make suggestions</a:t>
            </a:r>
          </a:p>
          <a:p>
            <a:r>
              <a:rPr lang="en-US" dirty="0" smtClean="0"/>
              <a:t>share with others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Don’t</a:t>
            </a:r>
          </a:p>
          <a:p>
            <a:r>
              <a:rPr lang="en-US" dirty="0" smtClean="0"/>
              <a:t>hold back</a:t>
            </a:r>
          </a:p>
          <a:p>
            <a:r>
              <a:rPr lang="en-US" dirty="0" smtClean="0"/>
              <a:t>limit yourself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Do’s and….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1"/>
            <a:ext cx="8458200" cy="1676400"/>
          </a:xfrm>
        </p:spPr>
        <p:txBody>
          <a:bodyPr/>
          <a:lstStyle/>
          <a:p>
            <a:r>
              <a:rPr lang="en-US" dirty="0" smtClean="0"/>
              <a:t>At your table…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990600"/>
          </a:xfrm>
        </p:spPr>
        <p:txBody>
          <a:bodyPr/>
          <a:lstStyle/>
          <a:p>
            <a:r>
              <a:rPr lang="en-US" dirty="0" smtClean="0"/>
              <a:t>Sharing Best Practices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286000" y="1828800"/>
            <a:ext cx="5562600" cy="137160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09" charset="0"/>
              </a:rPr>
              <a:t>Share your best classroom experience with your students and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09" charset="0"/>
              </a:rPr>
              <a:t> the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09" charset="0"/>
              </a:rPr>
              <a:t>Nspire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09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438400" y="4191000"/>
            <a:ext cx="5486400" cy="144780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09" charset="0"/>
              </a:rPr>
              <a:t>Share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09" charset="0"/>
              </a:rPr>
              <a:t>some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09" charset="0"/>
              </a:rPr>
              <a:t>of the examples you heard from others that you would like to try</a:t>
            </a:r>
            <a:r>
              <a:rPr lang="en-US" sz="2800" dirty="0" smtClean="0">
                <a:latin typeface="Arial" pitchFamily="-109" charset="0"/>
              </a:rPr>
              <a:t> with your students.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505200"/>
            <a:ext cx="4285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  With the whole group…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57912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 Now Let’s Do Some Chemistry!!!!</a:t>
            </a:r>
            <a:endParaRPr lang="en-US" sz="28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295400"/>
            <a:ext cx="7772400" cy="5102225"/>
          </a:xfrm>
        </p:spPr>
        <p:txBody>
          <a:bodyPr/>
          <a:lstStyle/>
          <a:p>
            <a:pPr lvl="0"/>
            <a:r>
              <a:rPr lang="en-US" dirty="0"/>
              <a:t>Using chemical equation tool</a:t>
            </a:r>
          </a:p>
          <a:p>
            <a:pPr lvl="0"/>
            <a:r>
              <a:rPr lang="en-US" dirty="0"/>
              <a:t>Give word equation</a:t>
            </a:r>
          </a:p>
          <a:p>
            <a:pPr lvl="0"/>
            <a:r>
              <a:rPr lang="en-US" dirty="0"/>
              <a:t>Ask for skeleton equation (self check)</a:t>
            </a:r>
          </a:p>
          <a:p>
            <a:pPr lvl="0"/>
            <a:r>
              <a:rPr lang="en-US" dirty="0"/>
              <a:t>Then use balanced equation tool</a:t>
            </a:r>
          </a:p>
          <a:p>
            <a:pPr lvl="0"/>
            <a:r>
              <a:rPr lang="en-US" dirty="0"/>
              <a:t>Ask mole to mole ratio questions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24800" cy="144780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November </a:t>
            </a:r>
            <a:r>
              <a:rPr lang="en-US" dirty="0"/>
              <a:t>Homework</a:t>
            </a:r>
            <a:br>
              <a:rPr lang="en-US" dirty="0"/>
            </a:br>
            <a:r>
              <a:rPr lang="en-US" dirty="0"/>
              <a:t>Create a tns </a:t>
            </a:r>
            <a:r>
              <a:rPr lang="en-US" dirty="0" smtClean="0"/>
              <a:t>File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21262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rodriguez\Desktop\TI-nsp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97544">
            <a:off x="5737215" y="1002636"/>
            <a:ext cx="3134231" cy="490575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0811" t="19358" r="70270" b="8570"/>
          <a:stretch>
            <a:fillRect/>
          </a:stretch>
        </p:blipFill>
        <p:spPr bwMode="auto">
          <a:xfrm rot="20775431">
            <a:off x="1217524" y="769816"/>
            <a:ext cx="4392335" cy="564728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990600"/>
          </a:xfrm>
        </p:spPr>
        <p:txBody>
          <a:bodyPr/>
          <a:lstStyle/>
          <a:p>
            <a:r>
              <a:rPr lang="en-US" dirty="0" smtClean="0"/>
              <a:t>Color and the Colorimeter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cep_ppt_template_final">
  <a:themeElements>
    <a:clrScheme name="nccep_ppt_template_final 1">
      <a:dk1>
        <a:srgbClr val="1A1A70"/>
      </a:dk1>
      <a:lt1>
        <a:srgbClr val="FFFFFF"/>
      </a:lt1>
      <a:dk2>
        <a:srgbClr val="12449E"/>
      </a:dk2>
      <a:lt2>
        <a:srgbClr val="C0C0C0"/>
      </a:lt2>
      <a:accent1>
        <a:srgbClr val="3167D3"/>
      </a:accent1>
      <a:accent2>
        <a:srgbClr val="87A3E9"/>
      </a:accent2>
      <a:accent3>
        <a:srgbClr val="FFFFFF"/>
      </a:accent3>
      <a:accent4>
        <a:srgbClr val="14145F"/>
      </a:accent4>
      <a:accent5>
        <a:srgbClr val="ADB8E6"/>
      </a:accent5>
      <a:accent6>
        <a:srgbClr val="7A93D3"/>
      </a:accent6>
      <a:hlink>
        <a:srgbClr val="90B54D"/>
      </a:hlink>
      <a:folHlink>
        <a:srgbClr val="F6A23C"/>
      </a:folHlink>
    </a:clrScheme>
    <a:fontScheme name="nccep_ppt_template_fi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008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008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lnDef>
  </a:objectDefaults>
  <a:extraClrSchemeLst>
    <a:extraClrScheme>
      <a:clrScheme name="nccep_ppt_template_final 1">
        <a:dk1>
          <a:srgbClr val="1A1A70"/>
        </a:dk1>
        <a:lt1>
          <a:srgbClr val="FFFFFF"/>
        </a:lt1>
        <a:dk2>
          <a:srgbClr val="12449E"/>
        </a:dk2>
        <a:lt2>
          <a:srgbClr val="C0C0C0"/>
        </a:lt2>
        <a:accent1>
          <a:srgbClr val="3167D3"/>
        </a:accent1>
        <a:accent2>
          <a:srgbClr val="87A3E9"/>
        </a:accent2>
        <a:accent3>
          <a:srgbClr val="FFFFFF"/>
        </a:accent3>
        <a:accent4>
          <a:srgbClr val="14145F"/>
        </a:accent4>
        <a:accent5>
          <a:srgbClr val="ADB8E6"/>
        </a:accent5>
        <a:accent6>
          <a:srgbClr val="7A93D3"/>
        </a:accent6>
        <a:hlink>
          <a:srgbClr val="90B54D"/>
        </a:hlink>
        <a:folHlink>
          <a:srgbClr val="F6A2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cep_ppt_template_final 2">
        <a:dk1>
          <a:srgbClr val="0E5D92"/>
        </a:dk1>
        <a:lt1>
          <a:srgbClr val="FFFFFF"/>
        </a:lt1>
        <a:dk2>
          <a:srgbClr val="137C9D"/>
        </a:dk2>
        <a:lt2>
          <a:srgbClr val="C0C0C0"/>
        </a:lt2>
        <a:accent1>
          <a:srgbClr val="35AACF"/>
        </a:accent1>
        <a:accent2>
          <a:srgbClr val="75CDB2"/>
        </a:accent2>
        <a:accent3>
          <a:srgbClr val="FFFFFF"/>
        </a:accent3>
        <a:accent4>
          <a:srgbClr val="0A4E7C"/>
        </a:accent4>
        <a:accent5>
          <a:srgbClr val="AED2E4"/>
        </a:accent5>
        <a:accent6>
          <a:srgbClr val="69BAA1"/>
        </a:accent6>
        <a:hlink>
          <a:srgbClr val="E8C86E"/>
        </a:hlink>
        <a:folHlink>
          <a:srgbClr val="1E68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cep_ppt_template_final 3">
        <a:dk1>
          <a:srgbClr val="164D60"/>
        </a:dk1>
        <a:lt1>
          <a:srgbClr val="FFFFFF"/>
        </a:lt1>
        <a:dk2>
          <a:srgbClr val="2A8486"/>
        </a:dk2>
        <a:lt2>
          <a:srgbClr val="C0C0C0"/>
        </a:lt2>
        <a:accent1>
          <a:srgbClr val="48BC77"/>
        </a:accent1>
        <a:accent2>
          <a:srgbClr val="ECCA4C"/>
        </a:accent2>
        <a:accent3>
          <a:srgbClr val="FFFFFF"/>
        </a:accent3>
        <a:accent4>
          <a:srgbClr val="114051"/>
        </a:accent4>
        <a:accent5>
          <a:srgbClr val="B1DABD"/>
        </a:accent5>
        <a:accent6>
          <a:srgbClr val="D6B744"/>
        </a:accent6>
        <a:hlink>
          <a:srgbClr val="3191E9"/>
        </a:hlink>
        <a:folHlink>
          <a:srgbClr val="E3694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2752</TotalTime>
  <Words>413</Words>
  <Application>Microsoft Office PowerPoint</Application>
  <PresentationFormat>On-screen Show (4:3)</PresentationFormat>
  <Paragraphs>108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nccep_ppt_template_final</vt:lpstr>
      <vt:lpstr>GEAR UP CORE Teacher Academy Chemistry</vt:lpstr>
      <vt:lpstr>Welcome Back! Everyone signed in?</vt:lpstr>
      <vt:lpstr>Welcome</vt:lpstr>
      <vt:lpstr>Friday’s Agenda </vt:lpstr>
      <vt:lpstr>Do’s and….</vt:lpstr>
      <vt:lpstr>Sharing Best Practices</vt:lpstr>
      <vt:lpstr> November Homework Create a tns File  </vt:lpstr>
      <vt:lpstr>Color and the Colorimeter</vt:lpstr>
      <vt:lpstr>PowerPoint Presentation</vt:lpstr>
      <vt:lpstr>Connecting Science and Math</vt:lpstr>
      <vt:lpstr>PowerPoint Presentation</vt:lpstr>
      <vt:lpstr>03_ Candle Burning Rate Lab</vt:lpstr>
      <vt:lpstr>PowerPoint Presentation</vt:lpstr>
      <vt:lpstr>Kinetics of the Fading of a Blue-Colored Solution </vt:lpstr>
      <vt:lpstr>PowerPoint Presentation</vt:lpstr>
      <vt:lpstr>H2O2- Friend or Foe</vt:lpstr>
      <vt:lpstr>Question and Answer Time</vt:lpstr>
      <vt:lpstr>Exit Ticket</vt:lpstr>
      <vt:lpstr>TI Education Website</vt:lpstr>
      <vt:lpstr>PowerPoint Presentation</vt:lpstr>
      <vt:lpstr>GEAR UP CORE Teacher Academy Chemistry</vt:lpstr>
      <vt:lpstr>Welcome Back! Everyone signed in?</vt:lpstr>
      <vt:lpstr>Saturday’s Agenda</vt:lpstr>
      <vt:lpstr>Exit Ticket Review</vt:lpstr>
      <vt:lpstr>Modeling Equilibrium…with Candy</vt:lpstr>
      <vt:lpstr>PowerPoint Presentation</vt:lpstr>
      <vt:lpstr>Le Chantelier’s Principle</vt:lpstr>
      <vt:lpstr>Le Chantelier’s Principle –LCP Poll TNS</vt:lpstr>
      <vt:lpstr>PowerPoint Presentation</vt:lpstr>
      <vt:lpstr>A Good Cold Pack</vt:lpstr>
      <vt:lpstr>GEAR UP Survey Welcome back from lunch</vt:lpstr>
      <vt:lpstr>Acids and Bases</vt:lpstr>
      <vt:lpstr>PowerPoint Presentation</vt:lpstr>
      <vt:lpstr>Reaction Stoichiometry</vt:lpstr>
      <vt:lpstr>PowerPoint Presentation</vt:lpstr>
      <vt:lpstr>Lemon “Juice”</vt:lpstr>
      <vt:lpstr>Exit Ticket</vt:lpstr>
      <vt:lpstr>TI Education Website</vt:lpstr>
      <vt:lpstr>PowerPoint Presentation</vt:lpstr>
    </vt:vector>
  </TitlesOfParts>
  <Company>Candy Rogers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I: Leaving Nothing to Chance: Sustainability and GEAR UP</dc:title>
  <dc:creator>Candy Rogers</dc:creator>
  <cp:lastModifiedBy>DAY</cp:lastModifiedBy>
  <cp:revision>155</cp:revision>
  <dcterms:created xsi:type="dcterms:W3CDTF">2009-11-11T01:04:41Z</dcterms:created>
  <dcterms:modified xsi:type="dcterms:W3CDTF">2014-11-07T14:01:03Z</dcterms:modified>
</cp:coreProperties>
</file>