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OV"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56" r:id="rId2"/>
    <p:sldId id="261" r:id="rId3"/>
    <p:sldId id="263" r:id="rId4"/>
    <p:sldId id="264" r:id="rId5"/>
    <p:sldId id="257" r:id="rId6"/>
    <p:sldId id="258" r:id="rId7"/>
    <p:sldId id="259" r:id="rId8"/>
    <p:sldId id="260"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56" d="100"/>
          <a:sy n="56" d="100"/>
        </p:scale>
        <p:origin x="-98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881360-B74E-704A-8EB1-3E70F8DB583A}" type="datetimeFigureOut">
              <a:rPr lang="en-US" smtClean="0"/>
              <a:t>10/6/14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5BF51C-8AD2-584F-88FD-E5BAF49C335B}" type="slidenum">
              <a:rPr lang="en-US" smtClean="0"/>
              <a:t>‹#›</a:t>
            </a:fld>
            <a:endParaRPr lang="en-US"/>
          </a:p>
        </p:txBody>
      </p:sp>
    </p:spTree>
    <p:extLst>
      <p:ext uri="{BB962C8B-B14F-4D97-AF65-F5344CB8AC3E}">
        <p14:creationId xmlns:p14="http://schemas.microsoft.com/office/powerpoint/2010/main" val="25996382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1</a:t>
            </a:fld>
            <a:endParaRPr lang="en-US"/>
          </a:p>
        </p:txBody>
      </p:sp>
    </p:spTree>
    <p:extLst>
      <p:ext uri="{BB962C8B-B14F-4D97-AF65-F5344CB8AC3E}">
        <p14:creationId xmlns:p14="http://schemas.microsoft.com/office/powerpoint/2010/main" val="3543483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2</a:t>
            </a:fld>
            <a:endParaRPr lang="en-US"/>
          </a:p>
        </p:txBody>
      </p:sp>
    </p:spTree>
    <p:extLst>
      <p:ext uri="{BB962C8B-B14F-4D97-AF65-F5344CB8AC3E}">
        <p14:creationId xmlns:p14="http://schemas.microsoft.com/office/powerpoint/2010/main" val="825448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3</a:t>
            </a:fld>
            <a:endParaRPr lang="en-US"/>
          </a:p>
        </p:txBody>
      </p:sp>
    </p:spTree>
    <p:extLst>
      <p:ext uri="{BB962C8B-B14F-4D97-AF65-F5344CB8AC3E}">
        <p14:creationId xmlns:p14="http://schemas.microsoft.com/office/powerpoint/2010/main" val="82544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4</a:t>
            </a:fld>
            <a:endParaRPr lang="en-US"/>
          </a:p>
        </p:txBody>
      </p:sp>
    </p:spTree>
    <p:extLst>
      <p:ext uri="{BB962C8B-B14F-4D97-AF65-F5344CB8AC3E}">
        <p14:creationId xmlns:p14="http://schemas.microsoft.com/office/powerpoint/2010/main" val="825448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5</a:t>
            </a:fld>
            <a:endParaRPr lang="en-US"/>
          </a:p>
        </p:txBody>
      </p:sp>
    </p:spTree>
    <p:extLst>
      <p:ext uri="{BB962C8B-B14F-4D97-AF65-F5344CB8AC3E}">
        <p14:creationId xmlns:p14="http://schemas.microsoft.com/office/powerpoint/2010/main" val="2968160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6</a:t>
            </a:fld>
            <a:endParaRPr lang="en-US"/>
          </a:p>
        </p:txBody>
      </p:sp>
    </p:spTree>
    <p:extLst>
      <p:ext uri="{BB962C8B-B14F-4D97-AF65-F5344CB8AC3E}">
        <p14:creationId xmlns:p14="http://schemas.microsoft.com/office/powerpoint/2010/main" val="3326362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7</a:t>
            </a:fld>
            <a:endParaRPr lang="en-US"/>
          </a:p>
        </p:txBody>
      </p:sp>
    </p:spTree>
    <p:extLst>
      <p:ext uri="{BB962C8B-B14F-4D97-AF65-F5344CB8AC3E}">
        <p14:creationId xmlns:p14="http://schemas.microsoft.com/office/powerpoint/2010/main" val="398418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5BF51C-8AD2-584F-88FD-E5BAF49C335B}" type="slidenum">
              <a:rPr lang="en-US" smtClean="0"/>
              <a:t>8</a:t>
            </a:fld>
            <a:endParaRPr lang="en-US"/>
          </a:p>
        </p:txBody>
      </p:sp>
    </p:spTree>
    <p:extLst>
      <p:ext uri="{BB962C8B-B14F-4D97-AF65-F5344CB8AC3E}">
        <p14:creationId xmlns:p14="http://schemas.microsoft.com/office/powerpoint/2010/main" val="1347367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C5260CBB-C1A8-6940-A1FC-E32000DDB883}" type="datetimeFigureOut">
              <a:rPr lang="en-US" smtClean="0"/>
              <a:t>10/6/14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260CBB-C1A8-6940-A1FC-E32000DDB883}" type="datetimeFigureOut">
              <a:rPr lang="en-US" smtClean="0"/>
              <a:t>10/6/14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7081A1-75E0-1349-BFDF-CDBDCCCF4C97}"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5260CBB-C1A8-6940-A1FC-E32000DDB883}" type="datetimeFigureOut">
              <a:rPr lang="en-US" smtClean="0"/>
              <a:t>10/6/14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5260CBB-C1A8-6940-A1FC-E32000DDB883}" type="datetimeFigureOut">
              <a:rPr lang="en-US" smtClean="0"/>
              <a:t>10/6/14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5260CBB-C1A8-6940-A1FC-E32000DDB883}" type="datetimeFigureOut">
              <a:rPr lang="en-US" smtClean="0"/>
              <a:t>10/6/14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C5260CBB-C1A8-6940-A1FC-E32000DDB883}" type="datetimeFigureOut">
              <a:rPr lang="en-US" smtClean="0"/>
              <a:t>10/6/14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7081A1-75E0-1349-BFDF-CDBDCCCF4C97}"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260CBB-C1A8-6940-A1FC-E32000DDB883}" type="datetimeFigureOut">
              <a:rPr lang="en-US" smtClean="0"/>
              <a:t>10/6/14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C5260CBB-C1A8-6940-A1FC-E32000DDB883}" type="datetimeFigureOut">
              <a:rPr lang="en-US" smtClean="0"/>
              <a:t>10/6/14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C5260CBB-C1A8-6940-A1FC-E32000DDB883}" type="datetimeFigureOut">
              <a:rPr lang="en-US" smtClean="0"/>
              <a:t>10/6/14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C5260CBB-C1A8-6940-A1FC-E32000DDB883}" type="datetimeFigureOut">
              <a:rPr lang="en-US" smtClean="0"/>
              <a:t>10/6/14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260CBB-C1A8-6940-A1FC-E32000DDB883}" type="datetimeFigureOut">
              <a:rPr lang="en-US" smtClean="0"/>
              <a:t>10/6/14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260CBB-C1A8-6940-A1FC-E32000DDB883}" type="datetimeFigureOut">
              <a:rPr lang="en-US" smtClean="0"/>
              <a:t>10/6/14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7081A1-75E0-1349-BFDF-CDBDCCCF4C9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C5260CBB-C1A8-6940-A1FC-E32000DDB883}" type="datetimeFigureOut">
              <a:rPr lang="en-US" smtClean="0"/>
              <a:t>10/6/14</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667081A1-75E0-1349-BFDF-CDBDCCCF4C9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4.xml"/><Relationship Id="rId5" Type="http://schemas.openxmlformats.org/officeDocument/2006/relationships/image" Target="../media/image6.png"/><Relationship Id="rId1" Type="http://schemas.microsoft.com/office/2007/relationships/media" Target="../media/media1.MOV"/><Relationship Id="rId2" Type="http://schemas.openxmlformats.org/officeDocument/2006/relationships/video" Target="../media/media1.MOV"/></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5.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a:srcRect/>
          <a:stretch>
            <a:fillRect/>
          </a:stretch>
        </p:blipFill>
        <p:spPr bwMode="auto">
          <a:xfrm>
            <a:off x="1289321" y="266576"/>
            <a:ext cx="6659875" cy="6350224"/>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2" y="615121"/>
            <a:ext cx="6498158" cy="818182"/>
          </a:xfrm>
        </p:spPr>
        <p:txBody>
          <a:bodyPr/>
          <a:lstStyle/>
          <a:p>
            <a:r>
              <a:rPr lang="en-US" dirty="0" smtClean="0"/>
              <a:t>H</a:t>
            </a:r>
            <a:r>
              <a:rPr lang="en-US" baseline="-25000" dirty="0" smtClean="0"/>
              <a:t>2</a:t>
            </a:r>
            <a:r>
              <a:rPr lang="en-US" dirty="0" smtClean="0"/>
              <a:t>O</a:t>
            </a:r>
            <a:r>
              <a:rPr lang="en-US" baseline="-25000" dirty="0" smtClean="0"/>
              <a:t>2</a:t>
            </a:r>
            <a:r>
              <a:rPr lang="en-US" dirty="0" smtClean="0"/>
              <a:t> – Friend or Foe?</a:t>
            </a:r>
            <a:endParaRPr lang="en-US" dirty="0"/>
          </a:p>
        </p:txBody>
      </p:sp>
      <p:pic>
        <p:nvPicPr>
          <p:cNvPr id="4" name="Picture 3" descr="eye.jpg"/>
          <p:cNvPicPr>
            <a:picLocks noChangeAspect="1"/>
          </p:cNvPicPr>
          <p:nvPr/>
        </p:nvPicPr>
        <p:blipFill>
          <a:blip r:embed="rId3">
            <a:alphaModFix/>
          </a:blip>
          <a:stretch>
            <a:fillRect/>
          </a:stretch>
        </p:blipFill>
        <p:spPr>
          <a:xfrm>
            <a:off x="2838450" y="1695450"/>
            <a:ext cx="3467100" cy="3467100"/>
          </a:xfrm>
          <a:prstGeom prst="rect">
            <a:avLst/>
          </a:prstGeom>
        </p:spPr>
      </p:pic>
    </p:spTree>
    <p:extLst>
      <p:ext uri="{BB962C8B-B14F-4D97-AF65-F5344CB8AC3E}">
        <p14:creationId xmlns:p14="http://schemas.microsoft.com/office/powerpoint/2010/main" val="88545827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2" y="615121"/>
            <a:ext cx="6498158" cy="818182"/>
          </a:xfrm>
        </p:spPr>
        <p:txBody>
          <a:bodyPr/>
          <a:lstStyle/>
          <a:p>
            <a:r>
              <a:rPr lang="en-US" dirty="0" smtClean="0"/>
              <a:t>H</a:t>
            </a:r>
            <a:r>
              <a:rPr lang="en-US" baseline="-25000" dirty="0" smtClean="0"/>
              <a:t>2</a:t>
            </a:r>
            <a:r>
              <a:rPr lang="en-US" dirty="0" smtClean="0"/>
              <a:t>O</a:t>
            </a:r>
            <a:r>
              <a:rPr lang="en-US" baseline="-25000" dirty="0" smtClean="0"/>
              <a:t>2</a:t>
            </a:r>
            <a:r>
              <a:rPr lang="en-US" dirty="0" smtClean="0"/>
              <a:t> – Friend or Foe?</a:t>
            </a:r>
            <a:endParaRPr lang="en-US" dirty="0"/>
          </a:p>
        </p:txBody>
      </p:sp>
      <p:pic>
        <p:nvPicPr>
          <p:cNvPr id="4" name="Picture 3" descr="eye.jpg"/>
          <p:cNvPicPr>
            <a:picLocks noChangeAspect="1"/>
          </p:cNvPicPr>
          <p:nvPr/>
        </p:nvPicPr>
        <p:blipFill>
          <a:blip r:embed="rId3">
            <a:alphaModFix/>
          </a:blip>
          <a:stretch>
            <a:fillRect/>
          </a:stretch>
        </p:blipFill>
        <p:spPr>
          <a:xfrm>
            <a:off x="2838450" y="1695450"/>
            <a:ext cx="3467100" cy="3467100"/>
          </a:xfrm>
          <a:prstGeom prst="rect">
            <a:avLst/>
          </a:prstGeom>
        </p:spPr>
      </p:pic>
      <p:pic>
        <p:nvPicPr>
          <p:cNvPr id="3" name="Picture 2"/>
          <p:cNvPicPr>
            <a:picLocks noChangeAspect="1"/>
          </p:cNvPicPr>
          <p:nvPr/>
        </p:nvPicPr>
        <p:blipFill>
          <a:blip r:embed="rId4"/>
          <a:stretch>
            <a:fillRect/>
          </a:stretch>
        </p:blipFill>
        <p:spPr>
          <a:xfrm>
            <a:off x="1420924" y="1695450"/>
            <a:ext cx="2332022" cy="3707915"/>
          </a:xfrm>
          <a:prstGeom prst="rect">
            <a:avLst/>
          </a:prstGeom>
        </p:spPr>
      </p:pic>
      <p:pic>
        <p:nvPicPr>
          <p:cNvPr id="5" name="Picture 4"/>
          <p:cNvPicPr>
            <a:picLocks noChangeAspect="1"/>
          </p:cNvPicPr>
          <p:nvPr/>
        </p:nvPicPr>
        <p:blipFill>
          <a:blip r:embed="rId5"/>
          <a:stretch>
            <a:fillRect/>
          </a:stretch>
        </p:blipFill>
        <p:spPr>
          <a:xfrm>
            <a:off x="5593340" y="1695450"/>
            <a:ext cx="2227740" cy="3707915"/>
          </a:xfrm>
          <a:prstGeom prst="rect">
            <a:avLst/>
          </a:prstGeom>
        </p:spPr>
      </p:pic>
    </p:spTree>
    <p:extLst>
      <p:ext uri="{BB962C8B-B14F-4D97-AF65-F5344CB8AC3E}">
        <p14:creationId xmlns:p14="http://schemas.microsoft.com/office/powerpoint/2010/main" val="32762559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nodeType="clickEffect">
                                  <p:stCondLst>
                                    <p:cond delay="0"/>
                                  </p:stCondLst>
                                  <p:childTnLst>
                                    <p:animEffect transition="out" filter="dissolv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9" presetClass="exit" presetSubtype="0" fill="hold" nodeType="withEffect">
                                  <p:stCondLst>
                                    <p:cond delay="0"/>
                                  </p:stCondLst>
                                  <p:childTnLst>
                                    <p:animEffect transition="out" filter="dissolv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G_3064.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06744" y="143867"/>
            <a:ext cx="3723531" cy="6608732"/>
          </a:xfrm>
          <a:prstGeom prst="rect">
            <a:avLst/>
          </a:prstGeom>
        </p:spPr>
      </p:pic>
    </p:spTree>
    <p:extLst>
      <p:ext uri="{BB962C8B-B14F-4D97-AF65-F5344CB8AC3E}">
        <p14:creationId xmlns:p14="http://schemas.microsoft.com/office/powerpoint/2010/main" val="1399231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2" y="615121"/>
            <a:ext cx="6498158" cy="818182"/>
          </a:xfrm>
        </p:spPr>
        <p:txBody>
          <a:bodyPr/>
          <a:lstStyle/>
          <a:p>
            <a:r>
              <a:rPr lang="en-US" dirty="0" smtClean="0"/>
              <a:t>H</a:t>
            </a:r>
            <a:r>
              <a:rPr lang="en-US" baseline="-25000" dirty="0" smtClean="0"/>
              <a:t>2</a:t>
            </a:r>
            <a:r>
              <a:rPr lang="en-US" dirty="0" smtClean="0"/>
              <a:t>O</a:t>
            </a:r>
            <a:r>
              <a:rPr lang="en-US" baseline="-25000" dirty="0" smtClean="0"/>
              <a:t>2</a:t>
            </a:r>
            <a:r>
              <a:rPr lang="en-US" dirty="0" smtClean="0"/>
              <a:t> – Friend or Foe?</a:t>
            </a:r>
            <a:endParaRPr lang="en-US" dirty="0"/>
          </a:p>
        </p:txBody>
      </p:sp>
      <p:pic>
        <p:nvPicPr>
          <p:cNvPr id="4" name="Picture 3" descr="eye.jpg"/>
          <p:cNvPicPr>
            <a:picLocks noChangeAspect="1"/>
          </p:cNvPicPr>
          <p:nvPr/>
        </p:nvPicPr>
        <p:blipFill>
          <a:blip r:embed="rId3">
            <a:alphaModFix amt="34000"/>
          </a:blip>
          <a:stretch>
            <a:fillRect/>
          </a:stretch>
        </p:blipFill>
        <p:spPr>
          <a:xfrm>
            <a:off x="2838450" y="1695450"/>
            <a:ext cx="3467100" cy="3467100"/>
          </a:xfrm>
          <a:prstGeom prst="rect">
            <a:avLst/>
          </a:prstGeom>
        </p:spPr>
      </p:pic>
      <p:sp>
        <p:nvSpPr>
          <p:cNvPr id="5" name="TextBox 4"/>
          <p:cNvSpPr txBox="1"/>
          <p:nvPr/>
        </p:nvSpPr>
        <p:spPr>
          <a:xfrm>
            <a:off x="1498162" y="1914791"/>
            <a:ext cx="6052180" cy="2862323"/>
          </a:xfrm>
          <a:prstGeom prst="rect">
            <a:avLst/>
          </a:prstGeom>
          <a:noFill/>
        </p:spPr>
        <p:txBody>
          <a:bodyPr wrap="square" rtlCol="0">
            <a:spAutoFit/>
          </a:bodyPr>
          <a:lstStyle/>
          <a:p>
            <a:pPr>
              <a:buFont typeface="Arial"/>
              <a:buChar char="•"/>
            </a:pPr>
            <a:r>
              <a:rPr lang="en-US" dirty="0" smtClean="0"/>
              <a:t>A patient-safety group is warning that, amid numerous reports of severe eye pain, burns and chemical injuries linked to the misuse of Clear Care contact lens solution, Ciba Vision has failed to adequately warn consumers about potential health hazards related to their product.</a:t>
            </a:r>
          </a:p>
          <a:p>
            <a:pPr>
              <a:buFont typeface="Arial"/>
              <a:buChar char="•"/>
            </a:pPr>
            <a:endParaRPr lang="en-US" dirty="0" smtClean="0"/>
          </a:p>
          <a:p>
            <a:pPr>
              <a:buFont typeface="Arial"/>
              <a:buChar char="•"/>
            </a:pPr>
            <a:r>
              <a:rPr lang="en-US" dirty="0" smtClean="0"/>
              <a:t>Clear Care’s manufacturer made minor label changes in 2011 but patients continue to report accidentally putting the caustic chemical in their eyes.</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10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2" y="615121"/>
            <a:ext cx="6498158" cy="818182"/>
          </a:xfrm>
        </p:spPr>
        <p:txBody>
          <a:bodyPr/>
          <a:lstStyle/>
          <a:p>
            <a:r>
              <a:rPr lang="en-US" dirty="0" smtClean="0"/>
              <a:t>H</a:t>
            </a:r>
            <a:r>
              <a:rPr lang="en-US" baseline="-25000" dirty="0" smtClean="0"/>
              <a:t>2</a:t>
            </a:r>
            <a:r>
              <a:rPr lang="en-US" dirty="0" smtClean="0"/>
              <a:t>O</a:t>
            </a:r>
            <a:r>
              <a:rPr lang="en-US" baseline="-25000" dirty="0" smtClean="0"/>
              <a:t>2</a:t>
            </a:r>
            <a:r>
              <a:rPr lang="en-US" dirty="0" smtClean="0"/>
              <a:t> – Friend or Foe?</a:t>
            </a:r>
            <a:endParaRPr lang="en-US" dirty="0"/>
          </a:p>
        </p:txBody>
      </p:sp>
      <p:pic>
        <p:nvPicPr>
          <p:cNvPr id="4" name="Picture 3" descr="eye.jpg"/>
          <p:cNvPicPr>
            <a:picLocks noChangeAspect="1"/>
          </p:cNvPicPr>
          <p:nvPr/>
        </p:nvPicPr>
        <p:blipFill>
          <a:blip r:embed="rId3">
            <a:alphaModFix amt="34000"/>
          </a:blip>
          <a:stretch>
            <a:fillRect/>
          </a:stretch>
        </p:blipFill>
        <p:spPr>
          <a:xfrm>
            <a:off x="2838450" y="1695450"/>
            <a:ext cx="3467100" cy="3467100"/>
          </a:xfrm>
          <a:prstGeom prst="rect">
            <a:avLst/>
          </a:prstGeom>
        </p:spPr>
      </p:pic>
      <p:sp>
        <p:nvSpPr>
          <p:cNvPr id="5" name="TextBox 4"/>
          <p:cNvSpPr txBox="1"/>
          <p:nvPr/>
        </p:nvSpPr>
        <p:spPr>
          <a:xfrm>
            <a:off x="1498162" y="1517951"/>
            <a:ext cx="6052180" cy="3970318"/>
          </a:xfrm>
          <a:prstGeom prst="rect">
            <a:avLst/>
          </a:prstGeom>
          <a:noFill/>
        </p:spPr>
        <p:txBody>
          <a:bodyPr wrap="square" rtlCol="0">
            <a:spAutoFit/>
          </a:bodyPr>
          <a:lstStyle/>
          <a:p>
            <a:pPr>
              <a:buFont typeface="Arial"/>
              <a:buChar char="•"/>
            </a:pPr>
            <a:r>
              <a:rPr lang="en-US" dirty="0" smtClean="0"/>
              <a:t>“My eyes slammed shut like I had acid in it and it took me 5 minutes to dig my contact lens out.  I believe there should be a huge caution banner across the bottle so consumers understand the result of not using their ‘special case’ is that your eye will be burned with peroxide.”</a:t>
            </a:r>
          </a:p>
          <a:p>
            <a:pPr>
              <a:buFont typeface="Arial"/>
              <a:buChar char="•"/>
            </a:pPr>
            <a:endParaRPr lang="en-US" dirty="0" smtClean="0"/>
          </a:p>
          <a:p>
            <a:pPr>
              <a:buFont typeface="Arial"/>
              <a:buChar char="•"/>
            </a:pPr>
            <a:r>
              <a:rPr lang="en-US" dirty="0" smtClean="0"/>
              <a:t>“I jammed my 24-year old daughter’s eye under the faucet.  Her eyes were burning for a couple of days.”</a:t>
            </a:r>
          </a:p>
          <a:p>
            <a:pPr>
              <a:buFont typeface="Arial"/>
              <a:buChar char="•"/>
            </a:pPr>
            <a:endParaRPr lang="en-US" dirty="0" smtClean="0"/>
          </a:p>
          <a:p>
            <a:pPr>
              <a:buFont typeface="Arial"/>
              <a:buChar char="•"/>
            </a:pPr>
            <a:r>
              <a:rPr lang="en-US" dirty="0" smtClean="0"/>
              <a:t>BURNING.  My eye was bright red for pretty much the next 24 hours to the point that I refused to do anything social that didn’t include sunglasses.  I’m so paranoid about solution now.”</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10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decel="5000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10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2" y="615121"/>
            <a:ext cx="6498158" cy="818182"/>
          </a:xfrm>
        </p:spPr>
        <p:txBody>
          <a:bodyPr/>
          <a:lstStyle/>
          <a:p>
            <a:r>
              <a:rPr lang="en-US" dirty="0" smtClean="0"/>
              <a:t>H</a:t>
            </a:r>
            <a:r>
              <a:rPr lang="en-US" baseline="-25000" dirty="0" smtClean="0"/>
              <a:t>2</a:t>
            </a:r>
            <a:r>
              <a:rPr lang="en-US" dirty="0" smtClean="0"/>
              <a:t>O</a:t>
            </a:r>
            <a:r>
              <a:rPr lang="en-US" baseline="-25000" dirty="0" smtClean="0"/>
              <a:t>2</a:t>
            </a:r>
            <a:r>
              <a:rPr lang="en-US" dirty="0" smtClean="0"/>
              <a:t> – Friend or Foe?</a:t>
            </a:r>
            <a:endParaRPr lang="en-US" dirty="0"/>
          </a:p>
        </p:txBody>
      </p:sp>
      <p:pic>
        <p:nvPicPr>
          <p:cNvPr id="4" name="Picture 3" descr="eye.jpg"/>
          <p:cNvPicPr>
            <a:picLocks noChangeAspect="1"/>
          </p:cNvPicPr>
          <p:nvPr/>
        </p:nvPicPr>
        <p:blipFill>
          <a:blip r:embed="rId3">
            <a:alphaModFix amt="34000"/>
          </a:blip>
          <a:stretch>
            <a:fillRect/>
          </a:stretch>
        </p:blipFill>
        <p:spPr>
          <a:xfrm>
            <a:off x="2838450" y="1695450"/>
            <a:ext cx="3467100" cy="3467100"/>
          </a:xfrm>
          <a:prstGeom prst="rect">
            <a:avLst/>
          </a:prstGeom>
        </p:spPr>
      </p:pic>
      <p:sp>
        <p:nvSpPr>
          <p:cNvPr id="5" name="TextBox 4"/>
          <p:cNvSpPr txBox="1"/>
          <p:nvPr/>
        </p:nvSpPr>
        <p:spPr>
          <a:xfrm>
            <a:off x="1498162" y="1517951"/>
            <a:ext cx="6052180" cy="4524316"/>
          </a:xfrm>
          <a:prstGeom prst="rect">
            <a:avLst/>
          </a:prstGeom>
          <a:noFill/>
        </p:spPr>
        <p:txBody>
          <a:bodyPr wrap="square" rtlCol="0">
            <a:spAutoFit/>
          </a:bodyPr>
          <a:lstStyle/>
          <a:p>
            <a:pPr>
              <a:buFont typeface="Arial"/>
              <a:buChar char="•"/>
            </a:pPr>
            <a:r>
              <a:rPr lang="en-US" dirty="0" smtClean="0"/>
              <a:t>BETSY:  Spending the day in a dark room with a bandaged eye…that’s right, Ph.D. in communication and I’m a COMPLETE IDIOT.  I’ve worn lenses for a zillion years and didn’t think stuff like this was even on the market any more.  I take full responsibility AND…it was a terrifying experience.  I’m a cancer survivor and have had many painful experiences…but none like this!   I’m for the all red bottle as I found this at the end of the day on the same shelf with the other products.  ALL RED I THINK I’D GOTTEN IT.</a:t>
            </a:r>
          </a:p>
          <a:p>
            <a:pPr>
              <a:buFont typeface="Arial"/>
              <a:buChar char="•"/>
            </a:pPr>
            <a:endParaRPr lang="en-US" dirty="0" smtClean="0"/>
          </a:p>
          <a:p>
            <a:pPr>
              <a:buFont typeface="Arial"/>
              <a:buChar char="•"/>
            </a:pPr>
            <a:r>
              <a:rPr lang="en-US" dirty="0" smtClean="0"/>
              <a:t>BRUCE: They clearly put warnings on cigarettes and people still smoke.  It is up to the consumer to read labels thoroughly and make an informed decision before putting any foreign substance in or on their bodies.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10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2" y="615121"/>
            <a:ext cx="6498158" cy="818182"/>
          </a:xfrm>
        </p:spPr>
        <p:txBody>
          <a:bodyPr/>
          <a:lstStyle/>
          <a:p>
            <a:r>
              <a:rPr lang="en-US" dirty="0" smtClean="0"/>
              <a:t>H</a:t>
            </a:r>
            <a:r>
              <a:rPr lang="en-US" baseline="-25000" dirty="0" smtClean="0"/>
              <a:t>2</a:t>
            </a:r>
            <a:r>
              <a:rPr lang="en-US" dirty="0" smtClean="0"/>
              <a:t>O</a:t>
            </a:r>
            <a:r>
              <a:rPr lang="en-US" baseline="-25000" dirty="0" smtClean="0"/>
              <a:t>2</a:t>
            </a:r>
            <a:r>
              <a:rPr lang="en-US" dirty="0" smtClean="0"/>
              <a:t> – Friend or Foe?</a:t>
            </a:r>
            <a:endParaRPr lang="en-US" dirty="0"/>
          </a:p>
        </p:txBody>
      </p:sp>
      <p:pic>
        <p:nvPicPr>
          <p:cNvPr id="4" name="Picture 3" descr="eye.jpg"/>
          <p:cNvPicPr>
            <a:picLocks noChangeAspect="1"/>
          </p:cNvPicPr>
          <p:nvPr/>
        </p:nvPicPr>
        <p:blipFill>
          <a:blip r:embed="rId3">
            <a:alphaModFix amt="34000"/>
          </a:blip>
          <a:stretch>
            <a:fillRect/>
          </a:stretch>
        </p:blipFill>
        <p:spPr>
          <a:xfrm>
            <a:off x="2838450" y="1695450"/>
            <a:ext cx="3467100" cy="3467100"/>
          </a:xfrm>
          <a:prstGeom prst="rect">
            <a:avLst/>
          </a:prstGeom>
        </p:spPr>
      </p:pic>
      <p:sp>
        <p:nvSpPr>
          <p:cNvPr id="5" name="TextBox 4"/>
          <p:cNvSpPr txBox="1"/>
          <p:nvPr/>
        </p:nvSpPr>
        <p:spPr>
          <a:xfrm>
            <a:off x="1498162" y="1835423"/>
            <a:ext cx="6052180" cy="3139321"/>
          </a:xfrm>
          <a:prstGeom prst="rect">
            <a:avLst/>
          </a:prstGeom>
          <a:noFill/>
        </p:spPr>
        <p:txBody>
          <a:bodyPr wrap="square" rtlCol="0">
            <a:spAutoFit/>
          </a:bodyPr>
          <a:lstStyle/>
          <a:p>
            <a:pPr>
              <a:buFont typeface="Arial"/>
              <a:buChar char="•"/>
            </a:pPr>
            <a:r>
              <a:rPr lang="en-US" dirty="0" smtClean="0"/>
              <a:t>KRISTIN:  I, too, love this stuff for its amazing and powerful lens cleaning abilities, but I agree that it is VERY scary to think it could be SO dangerous if not used as directed.  They need to make the bottle all red or something.  From what I remember, they have a detachable, flimsy red piece of cardboard that goes around the top of the bottle that says “Don’t use directly in your eye.”  What if that thing falls off?  I don’t understand why the company wouldn’t want to market it differently.  It’s not a normal lens cleaner, so why do they make it look like it is?</a:t>
            </a:r>
          </a:p>
        </p:txBody>
      </p:sp>
      <p:pic>
        <p:nvPicPr>
          <p:cNvPr id="6" name="Picture 5"/>
          <p:cNvPicPr>
            <a:picLocks noChangeAspect="1"/>
          </p:cNvPicPr>
          <p:nvPr/>
        </p:nvPicPr>
        <p:blipFill>
          <a:blip r:embed="rId4"/>
          <a:stretch>
            <a:fillRect/>
          </a:stretch>
        </p:blipFill>
        <p:spPr>
          <a:xfrm>
            <a:off x="2326415" y="1578320"/>
            <a:ext cx="2227740" cy="3707915"/>
          </a:xfrm>
          <a:prstGeom prst="rect">
            <a:avLst/>
          </a:prstGeom>
        </p:spPr>
      </p:pic>
      <p:pic>
        <p:nvPicPr>
          <p:cNvPr id="3" name="Picture 2"/>
          <p:cNvPicPr>
            <a:picLocks noChangeAspect="1"/>
          </p:cNvPicPr>
          <p:nvPr/>
        </p:nvPicPr>
        <p:blipFill>
          <a:blip r:embed="rId5"/>
          <a:stretch>
            <a:fillRect/>
          </a:stretch>
        </p:blipFill>
        <p:spPr>
          <a:xfrm>
            <a:off x="4544461" y="1569415"/>
            <a:ext cx="2272226" cy="371682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111</TotalTime>
  <Words>508</Words>
  <Application>Microsoft Macintosh PowerPoint</Application>
  <PresentationFormat>On-screen Show (4:3)</PresentationFormat>
  <Paragraphs>26</Paragraphs>
  <Slides>8</Slides>
  <Notes>8</Notes>
  <HiddenSlides>0</HiddenSlides>
  <MMClips>1</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Breeze</vt:lpstr>
      <vt:lpstr>PowerPoint Presentation</vt:lpstr>
      <vt:lpstr>H2O2 – Friend or Foe?</vt:lpstr>
      <vt:lpstr>H2O2 – Friend or Foe?</vt:lpstr>
      <vt:lpstr>PowerPoint Presentation</vt:lpstr>
      <vt:lpstr>H2O2 – Friend or Foe?</vt:lpstr>
      <vt:lpstr>H2O2 – Friend or Foe?</vt:lpstr>
      <vt:lpstr>H2O2 – Friend or Foe?</vt:lpstr>
      <vt:lpstr>H2O2 – Friend or Foe?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H2O2 – Friend or Foe?</dc:title>
  <dc:creator>Ray Lesniewski</dc:creator>
  <cp:lastModifiedBy>Ray Lesniewski</cp:lastModifiedBy>
  <cp:revision>11</cp:revision>
  <dcterms:created xsi:type="dcterms:W3CDTF">2012-10-27T13:13:02Z</dcterms:created>
  <dcterms:modified xsi:type="dcterms:W3CDTF">2014-10-06T20:10:12Z</dcterms:modified>
</cp:coreProperties>
</file>