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notesMasterIdLst>
    <p:notesMasterId r:id="rId19"/>
  </p:notesMasterIdLst>
  <p:handoutMasterIdLst>
    <p:handoutMasterId r:id="rId20"/>
  </p:handoutMasterIdLst>
  <p:sldIdLst>
    <p:sldId id="264" r:id="rId5"/>
    <p:sldId id="272" r:id="rId6"/>
    <p:sldId id="270" r:id="rId7"/>
    <p:sldId id="274" r:id="rId8"/>
    <p:sldId id="281" r:id="rId9"/>
    <p:sldId id="280" r:id="rId10"/>
    <p:sldId id="282" r:id="rId11"/>
    <p:sldId id="276" r:id="rId12"/>
    <p:sldId id="277" r:id="rId13"/>
    <p:sldId id="279" r:id="rId14"/>
    <p:sldId id="275" r:id="rId15"/>
    <p:sldId id="273" r:id="rId16"/>
    <p:sldId id="269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867" autoAdjust="0"/>
  </p:normalViewPr>
  <p:slideViewPr>
    <p:cSldViewPr>
      <p:cViewPr>
        <p:scale>
          <a:sx n="75" d="100"/>
          <a:sy n="75" d="100"/>
        </p:scale>
        <p:origin x="-123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D86B7-B8C7-41F1-B4AF-76E4192A8FBB}" type="datetimeFigureOut">
              <a:rPr lang="en-US" smtClean="0"/>
              <a:t>7/19/2014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18B6E-D78B-4738-8F46-82626C9AB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33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FDF01-C5FD-45DA-BAB8-848FF75F454A}" type="datetimeFigureOut">
              <a:rPr lang="en-US" smtClean="0"/>
              <a:t>7/19/2014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68710-DE80-4476-ABB6-3C32A964F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8077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3C3B5-9CFC-4B60-AD1F-942309290D4C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88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Find the area between two functions with respect to x or equations in the form y=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Bounds can be specified via precise entry or by selection (free or at the curves intersection points).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no Press-to-Test restrictions.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3C3B5-9CFC-4B60-AD1F-942309290D4C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88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Default margins have been reduced to improve printed text size, and default number of pages per sheet is now 2.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now have the ability to hide or unhide page labels independent of problem name.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Added Save as PDF to make it easy to share TI-Nspire™ and PublishView™ documents.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804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71AB6D-76B6-4F86-A1EE-026758A5743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810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3C3B5-9CFC-4B60-AD1F-942309290D4C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881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03C3B5-9CFC-4B60-AD1F-942309290D4C}" type="slidenum">
              <a:rPr lang="en-US" smtClean="0">
                <a:solidFill>
                  <a:prstClr val="black"/>
                </a:solidFill>
              </a:rPr>
              <a:pPr/>
              <a:t>14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88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7/2/2013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40284" y="6356352"/>
            <a:ext cx="2133600" cy="365125"/>
          </a:xfrm>
        </p:spPr>
        <p:txBody>
          <a:bodyPr/>
          <a:lstStyle/>
          <a:p>
            <a:fld id="{B1006088-BF21-4FD5-870B-675EAADE47B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23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1"/>
          <p:cNvSpPr txBox="1">
            <a:spLocks noChangeArrowheads="1"/>
          </p:cNvSpPr>
          <p:nvPr userDrawn="1"/>
        </p:nvSpPr>
        <p:spPr bwMode="auto">
          <a:xfrm>
            <a:off x="-2266" y="6466116"/>
            <a:ext cx="253365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000" dirty="0">
                <a:solidFill>
                  <a:prstClr val="white">
                    <a:lumMod val="50000"/>
                  </a:prstClr>
                </a:solidFill>
              </a:rPr>
              <a:t>TI </a:t>
            </a:r>
            <a:r>
              <a:rPr lang="en-US" sz="1000" dirty="0" smtClean="0">
                <a:solidFill>
                  <a:prstClr val="white">
                    <a:lumMod val="50000"/>
                  </a:prstClr>
                </a:solidFill>
              </a:rPr>
              <a:t>Confidential – NDA Restrictions</a:t>
            </a:r>
            <a:endParaRPr lang="en-US" sz="1000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134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7/2/2013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0626-1ACC-48B1-8201-AA7BD5684B5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23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-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476" y="914400"/>
            <a:ext cx="8275048" cy="5627805"/>
          </a:xfrm>
          <a:prstGeom prst="rect">
            <a:avLst/>
          </a:prstGeom>
        </p:spPr>
        <p:txBody>
          <a:bodyPr lIns="80010" tIns="40005" rIns="80010" bIns="40005">
            <a:normAutofit/>
          </a:bodyPr>
          <a:lstStyle>
            <a:lvl1pPr marL="0" indent="0">
              <a:buFont typeface="Wingdings" charset="2"/>
              <a:buNone/>
              <a:defRPr sz="2100">
                <a:solidFill>
                  <a:srgbClr val="636463"/>
                </a:solidFill>
              </a:defRPr>
            </a:lvl1pPr>
            <a:lvl2pPr marL="504063" indent="-208026">
              <a:buFont typeface="Wingdings" charset="2"/>
              <a:buChar char="§"/>
              <a:defRPr sz="1800">
                <a:solidFill>
                  <a:srgbClr val="777877"/>
                </a:solidFill>
              </a:defRPr>
            </a:lvl2pPr>
            <a:lvl3pPr marL="904113" indent="-208026">
              <a:buFont typeface="Wingdings" charset="2"/>
              <a:buChar char="§"/>
              <a:defRPr sz="1800">
                <a:solidFill>
                  <a:srgbClr val="777877"/>
                </a:solidFill>
              </a:defRPr>
            </a:lvl3pPr>
            <a:lvl4pPr marL="1280160" indent="-208026">
              <a:buFont typeface="Wingdings" charset="2"/>
              <a:buChar char="§"/>
              <a:defRPr sz="1800">
                <a:solidFill>
                  <a:srgbClr val="777877"/>
                </a:solidFill>
              </a:defRPr>
            </a:lvl4pPr>
            <a:lvl5pPr marL="1680210" indent="-208026">
              <a:buFont typeface="Wingdings" charset="2"/>
              <a:buChar char="§"/>
              <a:defRPr sz="1800">
                <a:solidFill>
                  <a:srgbClr val="777877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34476" y="167804"/>
            <a:ext cx="8275048" cy="683333"/>
          </a:xfrm>
          <a:prstGeom prst="rect">
            <a:avLst/>
          </a:prstGeom>
        </p:spPr>
        <p:txBody>
          <a:bodyPr lIns="80010" tIns="40005" rIns="80010" bIns="40005">
            <a:normAutofit/>
          </a:bodyPr>
          <a:lstStyle>
            <a:lvl1pPr algn="l">
              <a:defRPr sz="2800">
                <a:solidFill>
                  <a:srgbClr val="636463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70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7780713" cy="673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144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t>7/2/2013</a:t>
            </a:r>
            <a:endParaRPr lang="en-US" dirty="0">
              <a:solidFill>
                <a:prstClr val="black">
                  <a:shade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>
                  <a:shade val="50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144B24B-BAB1-431A-82C6-36E096187F5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276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0" name="Picture 8" descr="ti_logo_powerpoint_1_line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49612" y="6469521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707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5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342900" indent="-227013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93738" indent="-236538" algn="l" defTabSz="914400" rtl="0" eaLnBrk="1" latinLnBrk="0" hangingPunct="1">
        <a:spcBef>
          <a:spcPct val="20000"/>
        </a:spcBef>
        <a:buFont typeface="Courier New" pitchFamily="49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cid:image004.png@01CF6544.83C2D8C0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970088"/>
            <a:ext cx="7772400" cy="1470025"/>
          </a:xfrm>
        </p:spPr>
        <p:txBody>
          <a:bodyPr>
            <a:normAutofit/>
          </a:bodyPr>
          <a:lstStyle/>
          <a:p>
            <a:pPr algn="r" eaLnBrk="1" hangingPunct="1"/>
            <a:r>
              <a:rPr lang="en-US" dirty="0" smtClean="0">
                <a:solidFill>
                  <a:srgbClr val="DE0000"/>
                </a:solidFill>
              </a:rPr>
              <a:t/>
            </a:r>
            <a:br>
              <a:rPr lang="en-US" dirty="0" smtClean="0">
                <a:solidFill>
                  <a:srgbClr val="DE0000"/>
                </a:solidFill>
              </a:rPr>
            </a:br>
            <a:r>
              <a:rPr lang="en-US" dirty="0" smtClean="0">
                <a:solidFill>
                  <a:srgbClr val="DE0000"/>
                </a:solidFill>
              </a:rPr>
              <a:t>TI-Nspire™ 3.9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743200" y="3581400"/>
            <a:ext cx="64008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What’ New</a:t>
            </a:r>
          </a:p>
        </p:txBody>
      </p:sp>
    </p:spTree>
    <p:extLst>
      <p:ext uri="{BB962C8B-B14F-4D97-AF65-F5344CB8AC3E}">
        <p14:creationId xmlns:p14="http://schemas.microsoft.com/office/powerpoint/2010/main" val="37603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12186622"/>
              </p:ext>
            </p:extLst>
          </p:nvPr>
        </p:nvGraphicFramePr>
        <p:xfrm>
          <a:off x="0" y="1066800"/>
          <a:ext cx="7503552" cy="46329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20188"/>
                <a:gridCol w="802248"/>
                <a:gridCol w="1560372"/>
                <a:gridCol w="1560372"/>
                <a:gridCol w="1560372"/>
              </a:tblGrid>
              <a:tr h="518160">
                <a:tc>
                  <a:txBody>
                    <a:bodyPr/>
                    <a:lstStyle/>
                    <a:p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latin typeface="Calibri" pitchFamily="34" charset="0"/>
                          <a:cs typeface="Calibri" pitchFamily="34" charset="0"/>
                        </a:rPr>
                        <a:t>3.9</a:t>
                      </a:r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latin typeface="Calibri" pitchFamily="34" charset="0"/>
                          <a:cs typeface="Calibri" pitchFamily="34" charset="0"/>
                        </a:rPr>
                        <a:t>TI-Navigator</a:t>
                      </a:r>
                      <a:r>
                        <a:rPr lang="en-US" sz="1500" b="1" baseline="0" dirty="0" smtClean="0">
                          <a:latin typeface="Calibri" pitchFamily="34" charset="0"/>
                          <a:cs typeface="Calibri" pitchFamily="34" charset="0"/>
                        </a:rPr>
                        <a:t> Access Point</a:t>
                      </a:r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latin typeface="Calibri" pitchFamily="34" charset="0"/>
                          <a:cs typeface="Calibri" pitchFamily="34" charset="0"/>
                        </a:rPr>
                        <a:t>TI-Nspire Navigator Access Point (KAPNG)</a:t>
                      </a:r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latin typeface="Calibri" pitchFamily="34" charset="0"/>
                          <a:cs typeface="Calibri" pitchFamily="34" charset="0"/>
                        </a:rPr>
                        <a:t>TI-Nspire CX Navigator Access Point (LAP5)</a:t>
                      </a:r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TI-Navigator</a:t>
                      </a:r>
                      <a:r>
                        <a:rPr lang="en-US" sz="1500" b="0" baseline="0" dirty="0" smtClean="0">
                          <a:latin typeface="Calibri" pitchFamily="34" charset="0"/>
                          <a:cs typeface="Calibri" pitchFamily="34" charset="0"/>
                        </a:rPr>
                        <a:t> Access Point</a:t>
                      </a:r>
                      <a:endParaRPr lang="en-US" sz="1500" b="0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TI-Nspire Navigator Access Point (KAPNG)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638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TI-Nspire CX Navigator Access Point (LAP5)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5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Wireless cradle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baseline="0" dirty="0" smtClean="0">
                          <a:latin typeface="Calibri" pitchFamily="34" charset="0"/>
                          <a:cs typeface="Calibri" pitchFamily="34" charset="0"/>
                        </a:rPr>
                        <a:t>(with USB port)</a:t>
                      </a:r>
                      <a:endParaRPr lang="en-US" sz="1500" b="0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No</a:t>
                      </a:r>
                      <a:endParaRPr lang="en-US" sz="15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No</a:t>
                      </a:r>
                      <a:endParaRPr lang="en-US" sz="15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Wireless cradle </a:t>
                      </a:r>
                    </a:p>
                    <a:p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(without</a:t>
                      </a:r>
                      <a:r>
                        <a:rPr lang="en-US" sz="1500" b="0" baseline="0" dirty="0" smtClean="0">
                          <a:latin typeface="Calibri" pitchFamily="34" charset="0"/>
                          <a:cs typeface="Calibri" pitchFamily="34" charset="0"/>
                        </a:rPr>
                        <a:t> USB port)</a:t>
                      </a:r>
                      <a:endParaRPr lang="en-US" sz="15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No</a:t>
                      </a:r>
                      <a:endParaRPr lang="en-US" sz="15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TI-Nspire</a:t>
                      </a:r>
                      <a:r>
                        <a:rPr lang="en-US" sz="1500" b="0" baseline="0" dirty="0" smtClean="0">
                          <a:latin typeface="Calibri" pitchFamily="34" charset="0"/>
                          <a:cs typeface="Calibri" pitchFamily="34" charset="0"/>
                        </a:rPr>
                        <a:t> Network Adapter</a:t>
                      </a:r>
                      <a:endParaRPr lang="en-US" sz="15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TI-Nspire CX Wireless </a:t>
                      </a:r>
                      <a:r>
                        <a:rPr lang="en-US" sz="1500" b="0" baseline="0" dirty="0" smtClean="0">
                          <a:latin typeface="Calibri" pitchFamily="34" charset="0"/>
                          <a:cs typeface="Calibri" pitchFamily="34" charset="0"/>
                        </a:rPr>
                        <a:t> Network Adapter (v2)</a:t>
                      </a:r>
                      <a:endParaRPr lang="en-US" sz="1500" b="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C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No</a:t>
                      </a:r>
                      <a:endParaRPr lang="en-US" sz="1500" b="1" dirty="0">
                        <a:solidFill>
                          <a:srgbClr val="C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>
                          <a:solidFill>
                            <a:srgbClr val="007434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500" b="1" dirty="0">
                        <a:solidFill>
                          <a:srgbClr val="007434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7780338" cy="901700"/>
          </a:xfrm>
        </p:spPr>
        <p:txBody>
          <a:bodyPr>
            <a:noAutofit/>
          </a:bodyPr>
          <a:lstStyle/>
          <a:p>
            <a:r>
              <a:rPr lang="en-US" kern="0" dirty="0">
                <a:solidFill>
                  <a:srgbClr val="0070C0"/>
                </a:solidFill>
              </a:rPr>
              <a:t>TI-Nspire 3.9</a:t>
            </a:r>
            <a:r>
              <a:rPr lang="en-US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 Overview</a:t>
            </a:r>
            <a:br>
              <a:rPr lang="en-US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Compatibility - Summary</a:t>
            </a:r>
            <a:endParaRPr lang="en-US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5885005"/>
            <a:ext cx="8080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Software and handhelds must be updated to 3.9 for wireless connectivity to work.</a:t>
            </a:r>
            <a:endParaRPr lang="en-US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48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60693" y="1422733"/>
            <a:ext cx="3886200" cy="449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82880" tIns="45720" rIns="18288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30C0E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en-US" sz="1600" b="1" dirty="0" smtClean="0"/>
              <a:t>3.9</a:t>
            </a:r>
          </a:p>
          <a:p>
            <a:pPr marL="0" indent="0">
              <a:buNone/>
            </a:pPr>
            <a:r>
              <a:rPr lang="en-US" sz="1600" b="1" u="sng" dirty="0" smtClean="0"/>
              <a:t>PC</a:t>
            </a:r>
            <a:endParaRPr lang="en-US" sz="1600" b="1" dirty="0" smtClean="0"/>
          </a:p>
          <a:p>
            <a:pPr lvl="1">
              <a:spcBef>
                <a:spcPts val="600"/>
              </a:spcBef>
            </a:pPr>
            <a:r>
              <a:rPr lang="en-US" sz="1600" dirty="0"/>
              <a:t>Windows </a:t>
            </a:r>
            <a:r>
              <a:rPr lang="en-US" sz="1600" dirty="0" smtClean="0"/>
              <a:t>8.1</a:t>
            </a:r>
            <a:endParaRPr lang="en-US" sz="1600" dirty="0"/>
          </a:p>
          <a:p>
            <a:pPr lvl="1">
              <a:spcBef>
                <a:spcPts val="600"/>
              </a:spcBef>
            </a:pPr>
            <a:r>
              <a:rPr lang="en-US" sz="1600" dirty="0"/>
              <a:t>Windows </a:t>
            </a:r>
            <a:r>
              <a:rPr lang="en-US" sz="1600" dirty="0" smtClean="0"/>
              <a:t>7</a:t>
            </a:r>
            <a:endParaRPr lang="en-US" sz="1600" dirty="0"/>
          </a:p>
          <a:p>
            <a:pPr lvl="1">
              <a:spcBef>
                <a:spcPts val="600"/>
              </a:spcBef>
            </a:pPr>
            <a:r>
              <a:rPr lang="en-US" sz="1600" dirty="0"/>
              <a:t>Windows XP </a:t>
            </a:r>
          </a:p>
          <a:p>
            <a:pPr lvl="1">
              <a:spcAft>
                <a:spcPts val="600"/>
              </a:spcAft>
            </a:pPr>
            <a:endParaRPr lang="en-US" sz="1600" dirty="0" smtClean="0"/>
          </a:p>
          <a:p>
            <a:pPr marL="0" indent="0">
              <a:buNone/>
            </a:pPr>
            <a:r>
              <a:rPr lang="en-US" sz="1600" b="1" u="sng" dirty="0" smtClean="0"/>
              <a:t>Mac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OS X 10.9.2</a:t>
            </a:r>
            <a:endParaRPr lang="en-US" sz="1600" dirty="0"/>
          </a:p>
          <a:p>
            <a:pPr lvl="1">
              <a:spcBef>
                <a:spcPts val="600"/>
              </a:spcBef>
            </a:pPr>
            <a:r>
              <a:rPr lang="en-US" sz="1600" dirty="0"/>
              <a:t>OS X </a:t>
            </a:r>
            <a:r>
              <a:rPr lang="en-US" sz="1600" dirty="0" smtClean="0"/>
              <a:t>10.8.5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OS X </a:t>
            </a:r>
            <a:r>
              <a:rPr lang="en-US" sz="1600" dirty="0" smtClean="0"/>
              <a:t>10.7.5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495800" y="1422733"/>
            <a:ext cx="4191000" cy="449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182880" tIns="45720" rIns="18288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30C0E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Times" pitchFamily="18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en-US" sz="1600" b="1" dirty="0" smtClean="0"/>
              <a:t>3.6 Comparison</a:t>
            </a:r>
          </a:p>
          <a:p>
            <a:pPr marL="0" indent="0">
              <a:buNone/>
            </a:pPr>
            <a:r>
              <a:rPr lang="en-US" sz="1600" b="1" u="sng" dirty="0" smtClean="0"/>
              <a:t>PC 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Windows 8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Windows </a:t>
            </a:r>
            <a:r>
              <a:rPr lang="en-US" sz="1600" dirty="0"/>
              <a:t>7</a:t>
            </a:r>
            <a:endParaRPr lang="en-US" sz="1600" dirty="0" smtClean="0"/>
          </a:p>
          <a:p>
            <a:pPr lvl="1">
              <a:spcBef>
                <a:spcPts val="600"/>
              </a:spcBef>
            </a:pPr>
            <a:r>
              <a:rPr lang="en-US" sz="1600" dirty="0"/>
              <a:t>Windows </a:t>
            </a:r>
            <a:r>
              <a:rPr lang="en-US" sz="1600" dirty="0" smtClean="0"/>
              <a:t>XP</a:t>
            </a:r>
            <a:endParaRPr lang="en-US" sz="1600" dirty="0"/>
          </a:p>
          <a:p>
            <a:pPr marL="0" indent="0">
              <a:buNone/>
            </a:pPr>
            <a:endParaRPr lang="en-US" sz="1600" b="1" u="sng" dirty="0" smtClean="0"/>
          </a:p>
          <a:p>
            <a:pPr marL="0" indent="0">
              <a:buNone/>
            </a:pPr>
            <a:r>
              <a:rPr lang="en-US" sz="1600" b="1" u="sng" dirty="0" smtClean="0"/>
              <a:t>Mac</a:t>
            </a:r>
          </a:p>
          <a:p>
            <a:pPr lvl="1">
              <a:spcBef>
                <a:spcPts val="600"/>
              </a:spcBef>
            </a:pPr>
            <a:r>
              <a:rPr lang="en-US" sz="1600" dirty="0"/>
              <a:t>OS X </a:t>
            </a:r>
            <a:r>
              <a:rPr lang="en-US" sz="1600" dirty="0" smtClean="0"/>
              <a:t>10.8.4</a:t>
            </a:r>
            <a:endParaRPr lang="en-US" sz="1600" dirty="0"/>
          </a:p>
          <a:p>
            <a:pPr lvl="1">
              <a:spcBef>
                <a:spcPts val="600"/>
              </a:spcBef>
            </a:pPr>
            <a:r>
              <a:rPr lang="en-US" sz="1600" dirty="0"/>
              <a:t>OS X </a:t>
            </a:r>
            <a:r>
              <a:rPr lang="en-US" sz="1600" dirty="0" smtClean="0"/>
              <a:t>10.7.5</a:t>
            </a:r>
            <a:endParaRPr lang="en-US" sz="1600" dirty="0"/>
          </a:p>
          <a:p>
            <a:pPr lvl="1">
              <a:spcBef>
                <a:spcPts val="600"/>
              </a:spcBef>
            </a:pPr>
            <a:r>
              <a:rPr lang="en-US" sz="1600" dirty="0"/>
              <a:t>OS X </a:t>
            </a:r>
            <a:r>
              <a:rPr lang="en-US" sz="1600" dirty="0" smtClean="0"/>
              <a:t>10.6.8</a:t>
            </a:r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800" kern="0" dirty="0">
                <a:solidFill>
                  <a:srgbClr val="0070C0"/>
                </a:solidFill>
              </a:rPr>
              <a:t>TI-Nspire 3.9</a:t>
            </a:r>
            <a:r>
              <a:rPr lang="en-US" sz="2800" dirty="0" smtClean="0">
                <a:solidFill>
                  <a:schemeClr val="accent1"/>
                </a:solidFill>
              </a:rPr>
              <a:t> Overview</a:t>
            </a:r>
            <a:br>
              <a:rPr lang="en-US" sz="2800" dirty="0" smtClean="0">
                <a:solidFill>
                  <a:schemeClr val="accent1"/>
                </a:solidFill>
              </a:rPr>
            </a:br>
            <a:r>
              <a:rPr lang="en-US" sz="2800" dirty="0" smtClean="0">
                <a:solidFill>
                  <a:schemeClr val="accent1"/>
                </a:solidFill>
              </a:rPr>
              <a:t> Supported Desktop Configurations</a:t>
            </a:r>
            <a:endParaRPr lang="en-US" sz="2800" dirty="0">
              <a:solidFill>
                <a:schemeClr val="accent1"/>
              </a:solidFill>
            </a:endParaRPr>
          </a:p>
        </p:txBody>
      </p:sp>
      <p:pic>
        <p:nvPicPr>
          <p:cNvPr id="1030" name="Picture 6" descr="http://www.smartphones.net/wp-content/uploads/2012/01/Apple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382" y="4409794"/>
            <a:ext cx="1021612" cy="1229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6" descr="http://www.smartphones.net/wp-content/uploads/2012/01/Apple-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422494"/>
            <a:ext cx="1021612" cy="1229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whatthetech.com/blog/wp-content/uploads/2012/03/windows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6577" y="2286333"/>
            <a:ext cx="1384425" cy="1225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8" descr="http://www.whatthetech.com/blog/wp-content/uploads/2012/03/windows-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977" y="2286333"/>
            <a:ext cx="1384425" cy="1225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72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780338" cy="673100"/>
          </a:xfrm>
        </p:spPr>
        <p:txBody>
          <a:bodyPr>
            <a:noAutofit/>
          </a:bodyPr>
          <a:lstStyle/>
          <a:p>
            <a:r>
              <a:rPr lang="en-US" kern="0" dirty="0">
                <a:solidFill>
                  <a:srgbClr val="0070C0"/>
                </a:solidFill>
              </a:rPr>
              <a:t>TI-Nspire 3.9</a:t>
            </a:r>
            <a:r>
              <a:rPr lang="en-US" dirty="0" smtClean="0">
                <a:solidFill>
                  <a:srgbClr val="0070C0"/>
                </a:solidFill>
              </a:rPr>
              <a:t> Overview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“Must Know” Information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TI-Nspire™ Handheld OS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To </a:t>
            </a:r>
            <a:r>
              <a:rPr lang="en-US" dirty="0"/>
              <a:t>increase security, handheld OS downgrades from 3.9 to </a:t>
            </a:r>
            <a:r>
              <a:rPr lang="en-US" dirty="0" smtClean="0"/>
              <a:t>previous versions </a:t>
            </a:r>
            <a:r>
              <a:rPr lang="en-US" dirty="0"/>
              <a:t>are blocked. Handhelds updated to 3.9 can no longer be </a:t>
            </a:r>
            <a:r>
              <a:rPr lang="en-US" dirty="0" smtClean="0"/>
              <a:t>used with </a:t>
            </a:r>
            <a:r>
              <a:rPr lang="en-US" dirty="0"/>
              <a:t>versions of TI-Nspire™ Navigator™ software earlier than 3.9. You </a:t>
            </a:r>
            <a:r>
              <a:rPr lang="en-US" dirty="0" smtClean="0"/>
              <a:t>must update </a:t>
            </a:r>
            <a:r>
              <a:rPr lang="en-US" dirty="0"/>
              <a:t>your TI-Nspire™ Navigator™ software to 3.9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TI-Nspire™ Navigator™ Teacher Software for Handhelds</a:t>
            </a:r>
          </a:p>
          <a:p>
            <a:pPr lvl="1"/>
            <a:r>
              <a:rPr lang="en-US" dirty="0" smtClean="0"/>
              <a:t>Handhelds should be updated before updating the desktop software</a:t>
            </a:r>
            <a:endParaRPr lang="en-US" dirty="0"/>
          </a:p>
          <a:p>
            <a:pPr marL="115887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64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0" y="914400"/>
            <a:ext cx="8229600" cy="4525963"/>
          </a:xfrm>
        </p:spPr>
        <p:txBody>
          <a:bodyPr anchor="ctr">
            <a:noAutofit/>
          </a:bodyPr>
          <a:lstStyle/>
          <a:p>
            <a:pPr marL="115888" indent="0" algn="ctr">
              <a:buNone/>
            </a:pPr>
            <a:r>
              <a:rPr lang="en-US" sz="3200" dirty="0" smtClean="0">
                <a:solidFill>
                  <a:srgbClr val="0070C0"/>
                </a:solidFill>
              </a:rPr>
              <a:t>Set Up a TI-Nspire™ Navigator™ System</a:t>
            </a:r>
          </a:p>
          <a:p>
            <a:pPr marL="458787" indent="-342900">
              <a:buFont typeface="+mj-lt"/>
              <a:buAutoNum type="arabicPeriod"/>
            </a:pPr>
            <a:endParaRPr lang="en-US" dirty="0" smtClean="0"/>
          </a:p>
          <a:p>
            <a:pPr marL="458787" indent="-342900">
              <a:buFont typeface="+mj-lt"/>
              <a:buAutoNum type="arabicPeriod"/>
            </a:pPr>
            <a:endParaRPr lang="en-US" dirty="0" smtClean="0"/>
          </a:p>
          <a:p>
            <a:pPr marL="458787" indent="-342900">
              <a:buFont typeface="+mj-lt"/>
              <a:buAutoNum type="arabicPeriod"/>
            </a:pPr>
            <a:endParaRPr lang="en-US" dirty="0" smtClean="0"/>
          </a:p>
          <a:p>
            <a:pPr marL="458787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12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0" y="914400"/>
            <a:ext cx="8229600" cy="4525963"/>
          </a:xfrm>
        </p:spPr>
        <p:txBody>
          <a:bodyPr anchor="ctr">
            <a:noAutofit/>
          </a:bodyPr>
          <a:lstStyle/>
          <a:p>
            <a:pPr marL="115888" indent="0" algn="ctr">
              <a:buNone/>
            </a:pPr>
            <a:endParaRPr lang="en-US" sz="3200" dirty="0" smtClean="0">
              <a:solidFill>
                <a:srgbClr val="0070C0"/>
              </a:solidFill>
            </a:endParaRPr>
          </a:p>
          <a:p>
            <a:pPr marL="115888" indent="0" algn="ctr">
              <a:buNone/>
            </a:pPr>
            <a:endParaRPr lang="en-US" sz="3200" dirty="0">
              <a:solidFill>
                <a:srgbClr val="0070C0"/>
              </a:solidFill>
            </a:endParaRPr>
          </a:p>
          <a:p>
            <a:pPr marL="115888" indent="0" algn="ctr">
              <a:buNone/>
            </a:pPr>
            <a:endParaRPr lang="en-US" sz="3200" dirty="0" smtClean="0">
              <a:solidFill>
                <a:srgbClr val="0070C0"/>
              </a:solidFill>
            </a:endParaRPr>
          </a:p>
          <a:p>
            <a:pPr marL="115888" indent="0" algn="ctr">
              <a:buNone/>
            </a:pPr>
            <a:endParaRPr lang="en-US" sz="3200" dirty="0">
              <a:solidFill>
                <a:srgbClr val="0070C0"/>
              </a:solidFill>
            </a:endParaRPr>
          </a:p>
          <a:p>
            <a:pPr marL="115888" indent="0" algn="ctr">
              <a:buNone/>
            </a:pPr>
            <a:endParaRPr lang="en-US" sz="3200" dirty="0" smtClean="0">
              <a:solidFill>
                <a:srgbClr val="0070C0"/>
              </a:solidFill>
            </a:endParaRPr>
          </a:p>
          <a:p>
            <a:pPr marL="115888" indent="0" algn="ctr">
              <a:buNone/>
            </a:pPr>
            <a:r>
              <a:rPr lang="en-US" sz="3200" dirty="0" smtClean="0">
                <a:solidFill>
                  <a:srgbClr val="0070C0"/>
                </a:solidFill>
              </a:rPr>
              <a:t>Questions?</a:t>
            </a:r>
          </a:p>
          <a:p>
            <a:pPr marL="458787" indent="-342900">
              <a:buFont typeface="+mj-lt"/>
              <a:buAutoNum type="arabicPeriod"/>
            </a:pPr>
            <a:endParaRPr lang="en-US" dirty="0" smtClean="0"/>
          </a:p>
          <a:p>
            <a:pPr marL="458787" indent="-342900">
              <a:buFont typeface="+mj-lt"/>
              <a:buAutoNum type="arabicPeriod"/>
            </a:pPr>
            <a:endParaRPr lang="en-US" dirty="0" smtClean="0"/>
          </a:p>
          <a:p>
            <a:pPr marL="458787" indent="-342900">
              <a:buFont typeface="+mj-lt"/>
              <a:buAutoNum type="arabicPeriod"/>
            </a:pPr>
            <a:endParaRPr lang="en-US" dirty="0" smtClean="0"/>
          </a:p>
          <a:p>
            <a:pPr marL="458787" indent="-342900">
              <a:buFont typeface="+mj-lt"/>
              <a:buAutoNum type="arabicPeriod"/>
            </a:pPr>
            <a:endParaRPr lang="en-US" dirty="0"/>
          </a:p>
        </p:txBody>
      </p:sp>
      <p:pic>
        <p:nvPicPr>
          <p:cNvPr id="2050" name="Picture 2" descr="C:\Users\a0272803\AppData\Local\Microsoft\Windows\Temporary Internet Files\Content.IE5\XO3PJCP8\MC900434411[2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548" y="1752600"/>
            <a:ext cx="16256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242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8229600" cy="4525963"/>
          </a:xfrm>
        </p:spPr>
        <p:txBody>
          <a:bodyPr>
            <a:normAutofit/>
          </a:bodyPr>
          <a:lstStyle/>
          <a:p>
            <a:pPr marL="233363" lvl="0" indent="-223838">
              <a:spcBef>
                <a:spcPts val="0"/>
              </a:spcBef>
              <a:defRPr/>
            </a:pPr>
            <a:r>
              <a:rPr lang="en-US" sz="2000" kern="0" dirty="0">
                <a:solidFill>
                  <a:sysClr val="windowText" lastClr="000000"/>
                </a:solidFill>
                <a:cs typeface="Calibri" pitchFamily="34" charset="0"/>
              </a:rPr>
              <a:t>Introduction</a:t>
            </a:r>
          </a:p>
          <a:p>
            <a:pPr marL="233363" lvl="0" indent="-223838">
              <a:spcBef>
                <a:spcPts val="0"/>
              </a:spcBef>
              <a:defRPr/>
            </a:pPr>
            <a:endParaRPr lang="en-US" sz="2000" kern="0" dirty="0">
              <a:solidFill>
                <a:sysClr val="windowText" lastClr="000000"/>
              </a:solidFill>
              <a:cs typeface="Calibri" pitchFamily="34" charset="0"/>
            </a:endParaRPr>
          </a:p>
          <a:p>
            <a:pPr marL="233363" lvl="0" indent="-223838">
              <a:spcBef>
                <a:spcPts val="0"/>
              </a:spcBef>
              <a:defRPr/>
            </a:pPr>
            <a:r>
              <a:rPr lang="en-US" sz="2000" kern="0" dirty="0">
                <a:solidFill>
                  <a:sysClr val="windowText" lastClr="000000"/>
                </a:solidFill>
                <a:cs typeface="Calibri" pitchFamily="34" charset="0"/>
              </a:rPr>
              <a:t>Release </a:t>
            </a:r>
            <a:r>
              <a:rPr lang="en-US" sz="2000" kern="0" dirty="0" smtClean="0">
                <a:solidFill>
                  <a:sysClr val="windowText" lastClr="000000"/>
                </a:solidFill>
                <a:cs typeface="Calibri" pitchFamily="34" charset="0"/>
              </a:rPr>
              <a:t>Overview:</a:t>
            </a:r>
            <a:endParaRPr lang="en-US" sz="2000" kern="0" dirty="0">
              <a:solidFill>
                <a:sysClr val="windowText" lastClr="000000"/>
              </a:solidFill>
              <a:cs typeface="Calibri" pitchFamily="34" charset="0"/>
            </a:endParaRPr>
          </a:p>
          <a:p>
            <a:pPr marL="636587" lvl="1" indent="-285750" defTabSz="457177">
              <a:spcBef>
                <a:spcPts val="0"/>
              </a:spcBef>
              <a:buFont typeface="Courier New"/>
              <a:buChar char="o"/>
              <a:defRPr/>
            </a:pPr>
            <a:r>
              <a:rPr lang="en-US" sz="2000" kern="0" dirty="0">
                <a:solidFill>
                  <a:sysClr val="windowText" lastClr="000000"/>
                </a:solidFill>
                <a:cs typeface="Calibri" pitchFamily="34" charset="0"/>
              </a:rPr>
              <a:t>Scope</a:t>
            </a:r>
          </a:p>
          <a:p>
            <a:pPr marL="636587" lvl="2" indent="-285750" defTabSz="227013" fontAlgn="ctr"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kern="0" dirty="0">
                <a:solidFill>
                  <a:sysClr val="windowText" lastClr="000000"/>
                </a:solidFill>
                <a:cs typeface="Calibri" pitchFamily="34" charset="0"/>
              </a:rPr>
              <a:t>Supported Configurations</a:t>
            </a:r>
          </a:p>
          <a:p>
            <a:pPr marL="636587" lvl="2" indent="-285750" defTabSz="227013" fontAlgn="ctr"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en-US" sz="2000" kern="0" dirty="0">
                <a:solidFill>
                  <a:sysClr val="windowText" lastClr="000000"/>
                </a:solidFill>
                <a:cs typeface="Calibri" pitchFamily="34" charset="0"/>
              </a:rPr>
              <a:t>“Must-Know” Information</a:t>
            </a:r>
          </a:p>
          <a:p>
            <a:pPr marL="0" lvl="2" indent="0" defTabSz="227013" fontAlgn="ctr">
              <a:spcBef>
                <a:spcPts val="0"/>
              </a:spcBef>
              <a:buNone/>
              <a:defRPr/>
            </a:pPr>
            <a:endParaRPr lang="en-US" sz="2000" kern="0" dirty="0">
              <a:solidFill>
                <a:sysClr val="windowText" lastClr="000000"/>
              </a:solidFill>
              <a:cs typeface="Calibri" pitchFamily="34" charset="0"/>
            </a:endParaRPr>
          </a:p>
          <a:p>
            <a:pPr marL="285750" lvl="2" indent="-285750" defTabSz="227013" fontAlgn="ctr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sysClr val="windowText" lastClr="000000"/>
                </a:solidFill>
                <a:cs typeface="Calibri" pitchFamily="34" charset="0"/>
              </a:rPr>
              <a:t>Hands-On Activity</a:t>
            </a:r>
          </a:p>
          <a:p>
            <a:pPr marL="285750" lvl="2" indent="-285750" defTabSz="227013" fontAlgn="ctr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ysClr val="windowText" lastClr="000000"/>
              </a:solidFill>
              <a:cs typeface="Calibri" pitchFamily="34" charset="0"/>
            </a:endParaRPr>
          </a:p>
          <a:p>
            <a:pPr marL="285750" lvl="2" indent="-285750" defTabSz="227013" fontAlgn="ctr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sysClr val="windowText" lastClr="000000"/>
                </a:solidFill>
                <a:cs typeface="Calibri" pitchFamily="34" charset="0"/>
              </a:rPr>
              <a:t>Question &amp; Answer Session</a:t>
            </a:r>
          </a:p>
          <a:p>
            <a:pPr marL="285750" lvl="2" indent="-285750" defTabSz="227013" fontAlgn="ctr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en-US" sz="2000" kern="0" dirty="0">
              <a:solidFill>
                <a:sysClr val="windowText" lastClr="000000"/>
              </a:solidFill>
              <a:cs typeface="Calibri" pitchFamily="34" charset="0"/>
            </a:endParaRPr>
          </a:p>
          <a:p>
            <a:pPr marL="285750" lvl="2" indent="-285750" defTabSz="227013" fontAlgn="ctr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kern="0" dirty="0">
                <a:solidFill>
                  <a:sysClr val="windowText" lastClr="000000"/>
                </a:solidFill>
                <a:cs typeface="Calibri" pitchFamily="34" charset="0"/>
              </a:rPr>
              <a:t>Enhancement Requests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7921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Agenda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7952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33400"/>
            <a:ext cx="8666163" cy="5257800"/>
          </a:xfrm>
        </p:spPr>
        <p:txBody>
          <a:bodyPr>
            <a:noAutofit/>
          </a:bodyPr>
          <a:lstStyle/>
          <a:p>
            <a:pPr marL="115887" indent="0">
              <a:buNone/>
            </a:pP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sz="2400" i="1" dirty="0" smtClean="0">
                <a:solidFill>
                  <a:srgbClr val="0070C0"/>
                </a:solidFill>
              </a:rPr>
              <a:t>TI-Nspire</a:t>
            </a:r>
            <a:r>
              <a:rPr lang="en-US" sz="2400" i="1" dirty="0">
                <a:solidFill>
                  <a:srgbClr val="0070C0"/>
                </a:solidFill>
              </a:rPr>
              <a:t>™ Navigator™ - Help Backing Up Class Records</a:t>
            </a:r>
          </a:p>
          <a:p>
            <a:pPr>
              <a:spcBef>
                <a:spcPts val="0"/>
              </a:spcBef>
            </a:pPr>
            <a:r>
              <a:rPr lang="en-US" sz="2400" i="1" dirty="0" smtClean="0">
                <a:solidFill>
                  <a:srgbClr val="0070C0"/>
                </a:solidFill>
              </a:rPr>
              <a:t>Graphs - Bounded Area:  </a:t>
            </a:r>
            <a:r>
              <a:rPr lang="en-US" sz="2400" i="1" dirty="0" smtClean="0"/>
              <a:t>Calculate </a:t>
            </a:r>
            <a:r>
              <a:rPr lang="en-US" sz="2400" i="1" dirty="0"/>
              <a:t>and highlight the area between two </a:t>
            </a:r>
            <a:r>
              <a:rPr lang="en-US" sz="2400" i="1" dirty="0" smtClean="0"/>
              <a:t>graphed functions.</a:t>
            </a:r>
            <a:endParaRPr lang="en-US" sz="2400" i="1" dirty="0"/>
          </a:p>
          <a:p>
            <a:pPr marL="914400" lvl="2" indent="-44767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i="1" dirty="0" smtClean="0"/>
              <a:t>Find </a:t>
            </a:r>
            <a:r>
              <a:rPr lang="en-US" sz="2400" i="1" dirty="0"/>
              <a:t>the area between two functions with respect to x or equations in the form y=</a:t>
            </a:r>
          </a:p>
          <a:p>
            <a:pPr marL="914400" lvl="2" indent="-44767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i="1" dirty="0"/>
              <a:t>Bounds can be specified via precise entry or by selection (free or at the curves intersection points).</a:t>
            </a:r>
          </a:p>
          <a:p>
            <a:pPr marL="914400" lvl="2" indent="-447675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400" i="1" dirty="0"/>
              <a:t>There are no Press-to-Test restrictions.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229600" cy="79216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TI-Nspire 3.9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</a:rPr>
              <a:t>Overview - Scope </a:t>
            </a:r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55524" y="4038600"/>
            <a:ext cx="7019925" cy="2133600"/>
            <a:chOff x="0" y="0"/>
            <a:chExt cx="6115050" cy="146685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876425" cy="1466850"/>
            </a:xfrm>
            <a:prstGeom prst="rect">
              <a:avLst/>
            </a:prstGeom>
            <a:ln w="3175" cap="sq">
              <a:solidFill>
                <a:srgbClr val="000000"/>
              </a:solidFill>
              <a:prstDash val="solid"/>
              <a:miter lim="800000"/>
            </a:ln>
            <a:effectLst/>
            <a:extLst/>
          </p:spPr>
        </p:pic>
        <p:grpSp>
          <p:nvGrpSpPr>
            <p:cNvPr id="8" name="Group 7"/>
            <p:cNvGrpSpPr/>
            <p:nvPr/>
          </p:nvGrpSpPr>
          <p:grpSpPr>
            <a:xfrm>
              <a:off x="2009775" y="0"/>
              <a:ext cx="4105275" cy="1466850"/>
              <a:chOff x="0" y="0"/>
              <a:chExt cx="4105275" cy="1466850"/>
            </a:xfrm>
          </p:grpSpPr>
          <p:pic>
            <p:nvPicPr>
              <p:cNvPr id="9" name="Picture 8" descr="cid:image004.png@01CF6544.83C2D8C0"/>
              <p:cNvPicPr>
                <a:picLocks noChangeAspect="1"/>
              </p:cNvPicPr>
              <p:nvPr/>
            </p:nvPicPr>
            <p:blipFill>
              <a:blip r:embed="rId4" r:link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1943100" cy="1466850"/>
              </a:xfrm>
              <a:prstGeom prst="rect">
                <a:avLst/>
              </a:prstGeom>
              <a:ln w="3175" cap="sq">
                <a:solidFill>
                  <a:srgbClr val="000000"/>
                </a:solidFill>
                <a:prstDash val="solid"/>
                <a:miter lim="800000"/>
              </a:ln>
              <a:effectLst/>
            </p:spPr>
          </p:pic>
          <p:pic>
            <p:nvPicPr>
              <p:cNvPr id="10" name="Picture 9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62175" y="0"/>
                <a:ext cx="1943100" cy="1466850"/>
              </a:xfrm>
              <a:prstGeom prst="rect">
                <a:avLst/>
              </a:prstGeom>
              <a:ln w="3175" cap="sq">
                <a:solidFill>
                  <a:srgbClr val="000000"/>
                </a:solidFill>
                <a:prstDash val="solid"/>
                <a:miter lim="800000"/>
              </a:ln>
              <a:effectLst/>
            </p:spPr>
          </p:pic>
        </p:grpSp>
      </p:grpSp>
    </p:spTree>
    <p:extLst>
      <p:ext uri="{BB962C8B-B14F-4D97-AF65-F5344CB8AC3E}">
        <p14:creationId xmlns:p14="http://schemas.microsoft.com/office/powerpoint/2010/main" val="27441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7780338" cy="838200"/>
          </a:xfrm>
        </p:spPr>
        <p:txBody>
          <a:bodyPr>
            <a:noAutofit/>
          </a:bodyPr>
          <a:lstStyle/>
          <a:p>
            <a:r>
              <a:rPr lang="en-US" kern="0" dirty="0">
                <a:solidFill>
                  <a:srgbClr val="0070C0"/>
                </a:solidFill>
              </a:rPr>
              <a:t>TI-Nspire 3.9</a:t>
            </a:r>
            <a:r>
              <a:rPr lang="en-US" dirty="0" smtClean="0">
                <a:solidFill>
                  <a:srgbClr val="0070C0"/>
                </a:solidFill>
              </a:rPr>
              <a:t> Overview - Scope</a:t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685800"/>
            <a:ext cx="9144000" cy="52117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070C0"/>
                </a:solidFill>
              </a:rPr>
              <a:t>Data &amp; Statistics - Visual Improvements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Shaded the area that shows the axis labels and values to distinguish it from the plot area.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Added grid lines and changed the default color of plots.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The cycle of colors used to show multiple plots is now similar to the cycle used in pie charts.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PublishView </a:t>
            </a:r>
            <a:r>
              <a:rPr lang="en-US" sz="2400" dirty="0">
                <a:solidFill>
                  <a:srgbClr val="0070C0"/>
                </a:solidFill>
              </a:rPr>
              <a:t>- New Video Formats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Supports FLV container with VP6 video and MP3 audio.</a:t>
            </a:r>
          </a:p>
          <a:p>
            <a:pPr lvl="1">
              <a:spcBef>
                <a:spcPts val="0"/>
              </a:spcBef>
            </a:pPr>
            <a:r>
              <a:rPr lang="en-US" sz="2400" dirty="0"/>
              <a:t>Supports MP4 (MPEG-4 multimedia container) with </a:t>
            </a:r>
            <a:r>
              <a:rPr lang="en-US" sz="2400" dirty="0" err="1"/>
              <a:t>H264</a:t>
            </a:r>
            <a:r>
              <a:rPr lang="en-US" sz="2400" dirty="0"/>
              <a:t>/AVC (Advanced Video Coding) video compression and AAC audio.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Data </a:t>
            </a:r>
            <a:r>
              <a:rPr lang="en-US" sz="2400" dirty="0">
                <a:solidFill>
                  <a:srgbClr val="0070C0"/>
                </a:solidFill>
              </a:rPr>
              <a:t>Collection - Easier Management of Data Sets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Clicking </a:t>
            </a:r>
            <a:r>
              <a:rPr lang="en-US" sz="2400" dirty="0"/>
              <a:t>the Data Set Selector (near the top of the Detail View) </a:t>
            </a:r>
            <a:r>
              <a:rPr lang="en-US" sz="2400" dirty="0" smtClean="0"/>
              <a:t>expands the </a:t>
            </a:r>
            <a:r>
              <a:rPr lang="en-US" sz="2400" dirty="0"/>
              <a:t>list of data sets into a scrollable list.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The </a:t>
            </a:r>
            <a:r>
              <a:rPr lang="en-US" sz="2400" dirty="0"/>
              <a:t>list lets makes it easy to delete data sets or select them for </a:t>
            </a:r>
            <a:r>
              <a:rPr lang="en-US" sz="2400" dirty="0" smtClean="0"/>
              <a:t>visual comparison.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817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780338" cy="673100"/>
          </a:xfrm>
        </p:spPr>
        <p:txBody>
          <a:bodyPr>
            <a:noAutofit/>
          </a:bodyPr>
          <a:lstStyle/>
          <a:p>
            <a:r>
              <a:rPr lang="en-US" kern="0" dirty="0">
                <a:solidFill>
                  <a:srgbClr val="0070C0"/>
                </a:solidFill>
              </a:rPr>
              <a:t>TI-Nspire 3.9 </a:t>
            </a:r>
            <a:r>
              <a:rPr lang="en-US" dirty="0" smtClean="0">
                <a:solidFill>
                  <a:srgbClr val="0070C0"/>
                </a:solidFill>
              </a:rPr>
              <a:t>Overview – Scope</a:t>
            </a:r>
            <a:r>
              <a:rPr lang="en-US" dirty="0">
                <a:solidFill>
                  <a:srgbClr val="0070C0"/>
                </a:solidFill>
              </a:rPr>
              <a:t/>
            </a:r>
            <a:br>
              <a:rPr lang="en-US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762000"/>
            <a:ext cx="8991600" cy="53340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solidFill>
                  <a:srgbClr val="0070C0"/>
                </a:solidFill>
              </a:rPr>
              <a:t>Automatic Notification System</a:t>
            </a:r>
          </a:p>
          <a:p>
            <a:pPr marL="914400" lvl="1" indent="-457200"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If </a:t>
            </a:r>
            <a:r>
              <a:rPr lang="en-US" sz="2400" dirty="0">
                <a:solidFill>
                  <a:srgbClr val="000000"/>
                </a:solidFill>
              </a:rPr>
              <a:t>your system is not up-to-date when you launch the software, you </a:t>
            </a:r>
            <a:r>
              <a:rPr lang="en-US" sz="2400" dirty="0" smtClean="0">
                <a:solidFill>
                  <a:srgbClr val="000000"/>
                </a:solidFill>
              </a:rPr>
              <a:t>receive a </a:t>
            </a:r>
            <a:r>
              <a:rPr lang="en-US" sz="2400" dirty="0">
                <a:solidFill>
                  <a:srgbClr val="000000"/>
                </a:solidFill>
              </a:rPr>
              <a:t>notification </a:t>
            </a:r>
            <a:r>
              <a:rPr lang="en-US" sz="2400" dirty="0" smtClean="0">
                <a:solidFill>
                  <a:srgbClr val="000000"/>
                </a:solidFill>
              </a:rPr>
              <a:t>with a link to learn more about the new release.</a:t>
            </a:r>
            <a:endParaRPr lang="en-US" sz="2400" dirty="0">
              <a:solidFill>
                <a:srgbClr val="000000"/>
              </a:solidFill>
            </a:endParaRPr>
          </a:p>
          <a:p>
            <a:pPr marL="914400" lvl="1" indent="-457200">
              <a:spcBef>
                <a:spcPts val="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You </a:t>
            </a:r>
            <a:r>
              <a:rPr lang="en-US" sz="2400" dirty="0">
                <a:solidFill>
                  <a:srgbClr val="000000"/>
                </a:solidFill>
              </a:rPr>
              <a:t>can switch the notification system on or off from the Help </a:t>
            </a:r>
            <a:r>
              <a:rPr lang="en-US" sz="2400" dirty="0" smtClean="0">
                <a:solidFill>
                  <a:srgbClr val="000000"/>
                </a:solidFill>
              </a:rPr>
              <a:t>menu.</a:t>
            </a:r>
            <a:endParaRPr lang="en-US" sz="2400" dirty="0">
              <a:solidFill>
                <a:srgbClr val="0070C0"/>
              </a:solidFill>
            </a:endParaRPr>
          </a:p>
          <a:p>
            <a:pPr marL="392112" indent="-285750">
              <a:spcBef>
                <a:spcPts val="0"/>
              </a:spcBef>
            </a:pPr>
            <a:r>
              <a:rPr lang="en-US" sz="2400" dirty="0" smtClean="0">
                <a:solidFill>
                  <a:srgbClr val="0070C0"/>
                </a:solidFill>
              </a:rPr>
              <a:t>Analytics for Product Improvement</a:t>
            </a:r>
            <a:endParaRPr lang="en-US" sz="2400" dirty="0" smtClean="0"/>
          </a:p>
          <a:p>
            <a:pPr marL="914400" lvl="1" indent="-457200">
              <a:spcBef>
                <a:spcPts val="0"/>
              </a:spcBef>
            </a:pPr>
            <a:r>
              <a:rPr lang="en-US" sz="2400" dirty="0" smtClean="0"/>
              <a:t>Usage and product reliability data is collected when users choose to help improve the TI-Nspire products.  The data collected is anonymous .</a:t>
            </a:r>
            <a:endParaRPr lang="en-US" sz="2400" dirty="0"/>
          </a:p>
          <a:p>
            <a:pPr marL="742950" lvl="1" indent="-285750"/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799" y="4648200"/>
            <a:ext cx="3020707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096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14400"/>
            <a:ext cx="8458200" cy="4525963"/>
          </a:xfrm>
        </p:spPr>
        <p:txBody>
          <a:bodyPr/>
          <a:lstStyle/>
          <a:p>
            <a:r>
              <a:rPr lang="en-US" sz="2400" dirty="0">
                <a:solidFill>
                  <a:srgbClr val="0070C0"/>
                </a:solidFill>
              </a:rPr>
              <a:t>Printing Improvements</a:t>
            </a:r>
          </a:p>
          <a:p>
            <a:pPr marL="969963" lvl="1" indent="-512763"/>
            <a:r>
              <a:rPr lang="en-US" sz="2400" dirty="0"/>
              <a:t>Added Save as PDF to make it easy to share TI-Nspire™ and PublishView™ documents.</a:t>
            </a:r>
          </a:p>
          <a:p>
            <a:pPr marL="969963" lvl="1" indent="-512763"/>
            <a:r>
              <a:rPr lang="en-US" sz="2400" dirty="0"/>
              <a:t>Reduced the default margins to improve printed text size, and changed default number of pages per sheet to 2</a:t>
            </a:r>
            <a:r>
              <a:rPr lang="en-US" sz="2400" dirty="0" smtClean="0"/>
              <a:t>.</a:t>
            </a:r>
          </a:p>
          <a:p>
            <a:pPr marL="969963" lvl="1" indent="-512763"/>
            <a:r>
              <a:rPr lang="en-US" sz="2400" dirty="0" smtClean="0"/>
              <a:t>Hide </a:t>
            </a:r>
            <a:r>
              <a:rPr lang="en-US" sz="2400" dirty="0"/>
              <a:t>or unhide page labels independent of problem name.</a:t>
            </a:r>
          </a:p>
          <a:p>
            <a:pPr marL="457200" lvl="1" indent="0">
              <a:buNone/>
            </a:pPr>
            <a:endParaRPr lang="en-US" dirty="0"/>
          </a:p>
          <a:p>
            <a:pPr marL="115887" indent="0">
              <a:buNone/>
            </a:pPr>
            <a:endParaRPr lang="en-US" b="1" dirty="0"/>
          </a:p>
        </p:txBody>
      </p:sp>
      <p:sp>
        <p:nvSpPr>
          <p:cNvPr id="5" name="Title 1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7780338" cy="838200"/>
          </a:xfrm>
        </p:spPr>
        <p:txBody>
          <a:bodyPr>
            <a:noAutofit/>
          </a:bodyPr>
          <a:lstStyle/>
          <a:p>
            <a:r>
              <a:rPr lang="en-US" kern="0" dirty="0">
                <a:solidFill>
                  <a:srgbClr val="0070C0"/>
                </a:solidFill>
              </a:rPr>
              <a:t>TI-Nspire 3.9</a:t>
            </a:r>
            <a:r>
              <a:rPr lang="en-US" dirty="0" smtClean="0">
                <a:solidFill>
                  <a:srgbClr val="0070C0"/>
                </a:solidFill>
              </a:rPr>
              <a:t> Overview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Scope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4" name="Picture 3" descr="Print All New Dialog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657600"/>
            <a:ext cx="3810000" cy="2454275"/>
          </a:xfrm>
          <a:prstGeom prst="rect">
            <a:avLst/>
          </a:prstGeom>
          <a:ln w="3175" cap="sq">
            <a:solidFill>
              <a:srgbClr val="000000"/>
            </a:solidFill>
            <a:prstDash val="solid"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74439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14400"/>
            <a:ext cx="8229600" cy="4525963"/>
          </a:xfrm>
        </p:spPr>
        <p:txBody>
          <a:bodyPr/>
          <a:lstStyle/>
          <a:p>
            <a:r>
              <a:rPr lang="en-US" sz="2400" dirty="0" smtClean="0">
                <a:solidFill>
                  <a:srgbClr val="0070C0"/>
                </a:solidFill>
              </a:rPr>
              <a:t>Mac Updates</a:t>
            </a:r>
          </a:p>
          <a:p>
            <a:pPr marL="858838" lvl="1" indent="-466725">
              <a:tabLst>
                <a:tab pos="801688" algn="l"/>
              </a:tabLst>
            </a:pPr>
            <a:r>
              <a:rPr lang="en-US" sz="2400" dirty="0" smtClean="0"/>
              <a:t>All </a:t>
            </a:r>
            <a:r>
              <a:rPr lang="en-US" sz="2400" dirty="0" err="1"/>
              <a:t>MacOS</a:t>
            </a:r>
            <a:r>
              <a:rPr lang="en-US" sz="2400" dirty="0"/>
              <a:t> desktop applications now use Oracle’s </a:t>
            </a:r>
            <a:r>
              <a:rPr lang="en-US" sz="2400" dirty="0" smtClean="0"/>
              <a:t>Java</a:t>
            </a:r>
          </a:p>
          <a:p>
            <a:pPr marL="858838" lvl="1" indent="-466725">
              <a:tabLst>
                <a:tab pos="801688" algn="l"/>
              </a:tabLst>
            </a:pPr>
            <a:r>
              <a:rPr lang="en-US" sz="2400" dirty="0" smtClean="0"/>
              <a:t>Earlier </a:t>
            </a:r>
            <a:r>
              <a:rPr lang="en-US" sz="2400" dirty="0"/>
              <a:t>versions used Apple’s Java which is being </a:t>
            </a:r>
            <a:r>
              <a:rPr lang="en-US" sz="2400" dirty="0" smtClean="0"/>
              <a:t>discontinued </a:t>
            </a:r>
            <a:endParaRPr lang="en-US" sz="2400" dirty="0"/>
          </a:p>
          <a:p>
            <a:pPr marL="858838" lvl="1" indent="-466725">
              <a:tabLst>
                <a:tab pos="801688" algn="l"/>
              </a:tabLst>
            </a:pPr>
            <a:r>
              <a:rPr lang="en-US" sz="2400" dirty="0" smtClean="0"/>
              <a:t>All </a:t>
            </a:r>
            <a:r>
              <a:rPr lang="en-US" sz="2400" dirty="0" err="1"/>
              <a:t>MacOS</a:t>
            </a:r>
            <a:r>
              <a:rPr lang="en-US" sz="2400" dirty="0"/>
              <a:t> desktop applications are now 64-bit </a:t>
            </a:r>
            <a:endParaRPr lang="en-US" sz="2400" dirty="0" smtClean="0"/>
          </a:p>
          <a:p>
            <a:pPr marL="858838" lvl="1" indent="-466725">
              <a:tabLst>
                <a:tab pos="801688" algn="l"/>
              </a:tabLst>
            </a:pPr>
            <a:r>
              <a:rPr lang="en-US" sz="2400" dirty="0" smtClean="0"/>
              <a:t>Windows </a:t>
            </a:r>
            <a:r>
              <a:rPr lang="en-US" sz="2400" dirty="0"/>
              <a:t>applications remain as 32-bit </a:t>
            </a:r>
            <a:r>
              <a:rPr lang="en-US" sz="2400" dirty="0" smtClean="0"/>
              <a:t>applications</a:t>
            </a:r>
            <a:endParaRPr lang="en-US" sz="2400" dirty="0"/>
          </a:p>
          <a:p>
            <a:pPr marL="858838" lvl="1" indent="-466725">
              <a:tabLst>
                <a:tab pos="801688" algn="l"/>
              </a:tabLst>
            </a:pPr>
            <a:r>
              <a:rPr lang="en-US" sz="2400" dirty="0" smtClean="0"/>
              <a:t> </a:t>
            </a:r>
            <a:r>
              <a:rPr lang="en-US" sz="2400" dirty="0"/>
              <a:t>No user facing impact due to these changes – except better compatibility with future </a:t>
            </a:r>
            <a:r>
              <a:rPr lang="en-US" sz="2400" dirty="0" err="1"/>
              <a:t>MacOS</a:t>
            </a:r>
            <a:r>
              <a:rPr lang="en-US" sz="2400" dirty="0"/>
              <a:t> releases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53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763000" cy="838200"/>
          </a:xfrm>
        </p:spPr>
        <p:txBody>
          <a:bodyPr>
            <a:noAutofit/>
          </a:bodyPr>
          <a:lstStyle/>
          <a:p>
            <a:r>
              <a:rPr lang="en-US" kern="0" dirty="0">
                <a:solidFill>
                  <a:srgbClr val="0070C0"/>
                </a:solidFill>
              </a:rPr>
              <a:t>TI-Nspire 3.9 </a:t>
            </a:r>
            <a:r>
              <a:rPr lang="en-US" dirty="0" smtClean="0">
                <a:solidFill>
                  <a:srgbClr val="0070C0"/>
                </a:solidFill>
              </a:rPr>
              <a:t>Overview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sz="2400" dirty="0" smtClean="0">
                <a:solidFill>
                  <a:srgbClr val="0070C0"/>
                </a:solidFill>
              </a:rPr>
              <a:t>Defects found in the Field and fixed in 3.9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066800"/>
            <a:ext cx="8991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9 Math </a:t>
            </a:r>
            <a:r>
              <a:rPr lang="en-US" sz="2600" dirty="0">
                <a:solidFill>
                  <a:srgbClr val="0070C0"/>
                </a:solidFill>
              </a:rPr>
              <a:t>&amp; Graphing</a:t>
            </a:r>
          </a:p>
          <a:p>
            <a:pPr marL="914400" lvl="1" indent="-457200"/>
            <a:r>
              <a:rPr lang="en-US" sz="2600" dirty="0"/>
              <a:t>Wrong answers with </a:t>
            </a:r>
            <a:r>
              <a:rPr lang="en-US" sz="2600" dirty="0" err="1"/>
              <a:t>fMax</a:t>
            </a:r>
            <a:r>
              <a:rPr lang="en-US" sz="2600" dirty="0"/>
              <a:t>, solve and limit</a:t>
            </a:r>
          </a:p>
          <a:p>
            <a:pPr marL="914400" lvl="1" indent="-457200"/>
            <a:r>
              <a:rPr lang="en-US" sz="2600" dirty="0"/>
              <a:t>Resource exhaustions and long calculations</a:t>
            </a:r>
          </a:p>
          <a:p>
            <a:pPr marL="914400" lvl="1" indent="-457200"/>
            <a:r>
              <a:rPr lang="en-US" sz="2600" dirty="0"/>
              <a:t>Discontinuous graphs falsely displayed as continuous</a:t>
            </a:r>
          </a:p>
          <a:p>
            <a:pPr marL="914400" lvl="1" indent="-457200"/>
            <a:r>
              <a:rPr lang="en-US" sz="2600" dirty="0"/>
              <a:t>Scatter plots </a:t>
            </a:r>
            <a:r>
              <a:rPr lang="en-US" sz="2600" dirty="0" smtClean="0"/>
              <a:t>not </a:t>
            </a:r>
            <a:r>
              <a:rPr lang="en-US" sz="2600" dirty="0"/>
              <a:t>dynamically updating in some documents</a:t>
            </a:r>
          </a:p>
          <a:p>
            <a:r>
              <a:rPr lang="en-US" sz="2600" dirty="0" smtClean="0">
                <a:solidFill>
                  <a:srgbClr val="0070C0"/>
                </a:solidFill>
              </a:rPr>
              <a:t>4 Stability </a:t>
            </a:r>
            <a:r>
              <a:rPr lang="en-US" sz="2600" dirty="0">
                <a:solidFill>
                  <a:srgbClr val="0070C0"/>
                </a:solidFill>
              </a:rPr>
              <a:t>&amp; Performance</a:t>
            </a:r>
          </a:p>
          <a:p>
            <a:pPr marL="969963" lvl="1" indent="-512763"/>
            <a:r>
              <a:rPr lang="en-US" sz="2600" dirty="0"/>
              <a:t>Software does not launch for some customers</a:t>
            </a:r>
          </a:p>
          <a:p>
            <a:pPr marL="969963" lvl="1" indent="-512763"/>
            <a:r>
              <a:rPr lang="en-US" sz="2600" dirty="0"/>
              <a:t>Software responds very slow after upgrading to 3.6</a:t>
            </a:r>
          </a:p>
          <a:p>
            <a:r>
              <a:rPr lang="en-US" sz="2600" dirty="0" smtClean="0">
                <a:solidFill>
                  <a:srgbClr val="0070C0"/>
                </a:solidFill>
              </a:rPr>
              <a:t>5 Portfolio </a:t>
            </a:r>
            <a:r>
              <a:rPr lang="en-US" sz="2600" dirty="0">
                <a:solidFill>
                  <a:srgbClr val="0070C0"/>
                </a:solidFill>
              </a:rPr>
              <a:t>&amp; Review Workspaces</a:t>
            </a:r>
          </a:p>
          <a:p>
            <a:pPr marL="969963" lvl="1" indent="-512763"/>
            <a:r>
              <a:rPr lang="en-US" sz="2600" dirty="0"/>
              <a:t>Questions not graded properly in some special cases</a:t>
            </a:r>
          </a:p>
          <a:p>
            <a:pPr marL="969963" lvl="1" indent="-512763"/>
            <a:r>
              <a:rPr lang="en-US" sz="2600" dirty="0"/>
              <a:t>Student responses not displayed or saved in the wrong portfolio</a:t>
            </a:r>
          </a:p>
          <a:p>
            <a:r>
              <a:rPr lang="en-US" sz="2600" dirty="0" smtClean="0">
                <a:solidFill>
                  <a:srgbClr val="0070C0"/>
                </a:solidFill>
              </a:rPr>
              <a:t>1 </a:t>
            </a:r>
            <a:r>
              <a:rPr lang="en-US" sz="2600" dirty="0">
                <a:solidFill>
                  <a:srgbClr val="0070C0"/>
                </a:solidFill>
              </a:rPr>
              <a:t>Authoring</a:t>
            </a:r>
          </a:p>
          <a:p>
            <a:pPr marL="969963" lvl="1" indent="-512763"/>
            <a:r>
              <a:rPr lang="en-US" sz="2600" dirty="0"/>
              <a:t>L&amp;S column widths changed upon </a:t>
            </a:r>
            <a:r>
              <a:rPr lang="en-US" sz="2600" dirty="0" smtClean="0"/>
              <a:t>save/reopen</a:t>
            </a:r>
          </a:p>
          <a:p>
            <a:r>
              <a:rPr lang="en-US" sz="2600" dirty="0" smtClean="0">
                <a:solidFill>
                  <a:srgbClr val="0070C0"/>
                </a:solidFill>
              </a:rPr>
              <a:t>12 Other</a:t>
            </a:r>
            <a:endParaRPr lang="en-US" sz="26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90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14722468"/>
              </p:ext>
            </p:extLst>
          </p:nvPr>
        </p:nvGraphicFramePr>
        <p:xfrm>
          <a:off x="0" y="1179513"/>
          <a:ext cx="8610600" cy="3031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291"/>
                <a:gridCol w="1691368"/>
                <a:gridCol w="2383291"/>
                <a:gridCol w="2152650"/>
              </a:tblGrid>
              <a:tr h="959223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TI</a:t>
                      </a:r>
                      <a:r>
                        <a:rPr lang="en-US" sz="1400" b="1" baseline="0" dirty="0" smtClean="0"/>
                        <a:t> Navigator™</a:t>
                      </a:r>
                      <a:r>
                        <a:rPr lang="en-US" sz="1400" b="1" dirty="0" smtClean="0"/>
                        <a:t> </a:t>
                      </a:r>
                      <a:r>
                        <a:rPr lang="en-US" sz="1400" b="1" baseline="0" dirty="0" smtClean="0"/>
                        <a:t>Access Point</a:t>
                      </a:r>
                    </a:p>
                    <a:p>
                      <a:pPr algn="ctr"/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TI-Nspire™  Navigator™ Access Point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TI-Nspire™ CX Navigator™ Access Point (</a:t>
                      </a:r>
                      <a:endParaRPr lang="en-US" sz="1400" b="1" dirty="0"/>
                    </a:p>
                  </a:txBody>
                  <a:tcPr/>
                </a:tc>
              </a:tr>
              <a:tr h="49896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Wireless cradle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 smtClean="0">
                          <a:latin typeface="Calibri" pitchFamily="34" charset="0"/>
                          <a:cs typeface="Calibri" pitchFamily="34" charset="0"/>
                        </a:rPr>
                        <a:t>(with USB port)</a:t>
                      </a:r>
                      <a:endParaRPr lang="en-US" sz="14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B050"/>
                          </a:solidFill>
                        </a:rPr>
                        <a:t>Yes</a:t>
                      </a:r>
                      <a:endParaRPr lang="en-US" sz="1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No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No</a:t>
                      </a:r>
                      <a:endParaRPr lang="en-US" sz="1400" b="1" dirty="0"/>
                    </a:p>
                  </a:txBody>
                  <a:tcPr anchor="ctr"/>
                </a:tc>
              </a:tr>
              <a:tr h="49896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Wireless cradle </a:t>
                      </a:r>
                    </a:p>
                    <a:p>
                      <a:pPr algn="l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(without</a:t>
                      </a:r>
                      <a:r>
                        <a:rPr lang="en-US" sz="1400" b="1" baseline="0" dirty="0" smtClean="0">
                          <a:latin typeface="Calibri" pitchFamily="34" charset="0"/>
                          <a:cs typeface="Calibri" pitchFamily="34" charset="0"/>
                        </a:rPr>
                        <a:t> USB port)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Yes</a:t>
                      </a:r>
                      <a:endParaRPr lang="en-US" sz="1400" b="1" dirty="0">
                        <a:solidFill>
                          <a:srgbClr val="007434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No</a:t>
                      </a:r>
                      <a:endParaRPr lang="en-US" sz="1400" b="1" dirty="0"/>
                    </a:p>
                  </a:txBody>
                  <a:tcPr anchor="ctr"/>
                </a:tc>
              </a:tr>
              <a:tr h="49896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TI-Nspire</a:t>
                      </a:r>
                      <a:r>
                        <a:rPr lang="en-US" sz="1400" b="1" baseline="0" dirty="0" smtClean="0">
                          <a:latin typeface="Calibri" pitchFamily="34" charset="0"/>
                          <a:cs typeface="Calibri" pitchFamily="34" charset="0"/>
                        </a:rPr>
                        <a:t> Network Adapter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Yes</a:t>
                      </a:r>
                      <a:endParaRPr lang="en-US" sz="1400" b="1" dirty="0">
                        <a:solidFill>
                          <a:srgbClr val="007434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Yes</a:t>
                      </a:r>
                    </a:p>
                    <a:p>
                      <a:pPr algn="ctr"/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(2.4 GHz</a:t>
                      </a:r>
                      <a:r>
                        <a:rPr lang="en-US" sz="1400" b="1" baseline="0" dirty="0" smtClean="0">
                          <a:solidFill>
                            <a:srgbClr val="007434"/>
                          </a:solidFill>
                        </a:rPr>
                        <a:t> only)</a:t>
                      </a:r>
                      <a:endParaRPr lang="en-US" sz="1400" b="1" dirty="0">
                        <a:solidFill>
                          <a:srgbClr val="007434"/>
                        </a:solidFill>
                      </a:endParaRPr>
                    </a:p>
                  </a:txBody>
                  <a:tcPr anchor="ctr"/>
                </a:tc>
              </a:tr>
              <a:tr h="500231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latin typeface="Calibri" pitchFamily="34" charset="0"/>
                          <a:cs typeface="Calibri" pitchFamily="34" charset="0"/>
                        </a:rPr>
                        <a:t>TI-Nspire™ CX Wireless </a:t>
                      </a:r>
                      <a:r>
                        <a:rPr lang="en-US" sz="1400" b="1" baseline="0" dirty="0" smtClean="0">
                          <a:latin typeface="Calibri" pitchFamily="34" charset="0"/>
                          <a:cs typeface="Calibri" pitchFamily="34" charset="0"/>
                        </a:rPr>
                        <a:t> Network Adapter (v2)</a:t>
                      </a:r>
                      <a:endParaRPr lang="en-US" sz="14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No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Yes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(2.4 GHz</a:t>
                      </a:r>
                      <a:r>
                        <a:rPr lang="en-US" sz="1400" b="1" baseline="0" dirty="0" smtClean="0">
                          <a:solidFill>
                            <a:srgbClr val="007434"/>
                          </a:solidFill>
                        </a:rPr>
                        <a:t> only)</a:t>
                      </a:r>
                      <a:endParaRPr lang="en-US" sz="1400" b="1" dirty="0" smtClean="0">
                        <a:solidFill>
                          <a:srgbClr val="007434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Yes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rgbClr val="007434"/>
                          </a:solidFill>
                        </a:rPr>
                        <a:t>2.4 and 5GHz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7780338" cy="673100"/>
          </a:xfrm>
        </p:spPr>
        <p:txBody>
          <a:bodyPr>
            <a:noAutofit/>
          </a:bodyPr>
          <a:lstStyle/>
          <a:p>
            <a:r>
              <a:rPr lang="en-US" kern="0" dirty="0">
                <a:solidFill>
                  <a:srgbClr val="0070C0"/>
                </a:solidFill>
              </a:rPr>
              <a:t>TI-Nspire 3.9 </a:t>
            </a:r>
            <a:r>
              <a:rPr lang="en-US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Overview</a:t>
            </a:r>
            <a:br>
              <a:rPr lang="en-US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Compatibility – Wireless Clients with Access Points</a:t>
            </a:r>
            <a:endParaRPr lang="en-US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8336" y="4419600"/>
            <a:ext cx="8534400" cy="181588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What this means: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The new TI-Nspire CX Navigator Access Point </a:t>
            </a:r>
            <a:r>
              <a:rPr lang="en-US" sz="1600" b="1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can </a:t>
            </a: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be used in a class of mixed wireless network adapters when it is operating on  the 2.4 GHz band.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The new access </a:t>
            </a:r>
            <a:r>
              <a:rPr lang="en-US" sz="160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p</a:t>
            </a: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oint </a:t>
            </a:r>
            <a:r>
              <a:rPr lang="en-US" sz="1600" b="1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cannot </a:t>
            </a: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support a mixed classroom of wireless cradles and network adapters.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To take advantage of the 5GHz capabilities the user </a:t>
            </a:r>
            <a:r>
              <a:rPr lang="en-US" sz="1600" b="1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must have both </a:t>
            </a: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the  </a:t>
            </a:r>
            <a:r>
              <a:rPr lang="en-US" sz="160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TI-Nspire CX </a:t>
            </a: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Navigator Access </a:t>
            </a:r>
            <a:r>
              <a:rPr lang="en-US" sz="160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Point </a:t>
            </a: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and </a:t>
            </a:r>
            <a:r>
              <a:rPr lang="en-US" sz="1600" dirty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TI-Nspire </a:t>
            </a:r>
            <a:r>
              <a:rPr lang="en-US" sz="1600" dirty="0" smtClean="0">
                <a:solidFill>
                  <a:prstClr val="white"/>
                </a:solidFill>
                <a:latin typeface="Calibri" pitchFamily="34" charset="0"/>
                <a:cs typeface="Calibri" pitchFamily="34" charset="0"/>
              </a:rPr>
              <a:t>CX Wireless Network Adapters (v2).</a:t>
            </a:r>
            <a:endParaRPr lang="en-US" sz="1600" dirty="0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462" y="1371600"/>
            <a:ext cx="691072" cy="72739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499" r="13750"/>
          <a:stretch/>
        </p:blipFill>
        <p:spPr>
          <a:xfrm>
            <a:off x="7658173" y="1618098"/>
            <a:ext cx="345758" cy="4494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702" y="1708611"/>
            <a:ext cx="546286" cy="268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64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870538AEDDDC429B61D06348C2B276" ma:contentTypeVersion="0" ma:contentTypeDescription="Create a new document." ma:contentTypeScope="" ma:versionID="17ca2e25ac11df0da6f4d7b6827404b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B07FA9-0D24-4BB3-81A3-7480118DBA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BA0364C-B7D1-45F0-942B-FB4815302D6B}">
  <ds:schemaRefs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41F927D-593A-45B3-88E3-753D57E32D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PDC Templaate</Template>
  <TotalTime>343</TotalTime>
  <Words>974</Words>
  <Application>Microsoft Office PowerPoint</Application>
  <PresentationFormat>On-screen Show (4:3)</PresentationFormat>
  <Paragraphs>181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TI-Nspire™ 3.9</vt:lpstr>
      <vt:lpstr>Agenda</vt:lpstr>
      <vt:lpstr>TI-Nspire 3.9 Overview - Scope </vt:lpstr>
      <vt:lpstr>TI-Nspire 3.9 Overview - Scope </vt:lpstr>
      <vt:lpstr>TI-Nspire 3.9 Overview – Scope </vt:lpstr>
      <vt:lpstr>TI-Nspire 3.9 Overview  Scope</vt:lpstr>
      <vt:lpstr>PowerPoint Presentation</vt:lpstr>
      <vt:lpstr>TI-Nspire 3.9 Overview  Defects found in the Field and fixed in 3.9</vt:lpstr>
      <vt:lpstr>TI-Nspire 3.9 Overview Compatibility – Wireless Clients with Access Points</vt:lpstr>
      <vt:lpstr>TI-Nspire 3.9 Overview Compatibility - Summary</vt:lpstr>
      <vt:lpstr>TI-Nspire 3.9 Overview  Supported Desktop Configurations</vt:lpstr>
      <vt:lpstr>TI-Nspire 3.9 Overview “Must Know” Information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Luna 2</dc:title>
  <dc:creator>Lu Anne</dc:creator>
  <cp:lastModifiedBy>DAY</cp:lastModifiedBy>
  <cp:revision>21</cp:revision>
  <dcterms:created xsi:type="dcterms:W3CDTF">2014-06-19T19:46:42Z</dcterms:created>
  <dcterms:modified xsi:type="dcterms:W3CDTF">2014-07-19T20:03:00Z</dcterms:modified>
  <cp:contentStatus>Approved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0x01010006870538AEDDDC429B61D06348C2B276</vt:lpwstr>
  </property>
</Properties>
</file>