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74" r:id="rId3"/>
    <p:sldId id="275" r:id="rId4"/>
    <p:sldId id="257" r:id="rId5"/>
    <p:sldId id="280" r:id="rId6"/>
    <p:sldId id="260" r:id="rId7"/>
    <p:sldId id="276" r:id="rId8"/>
    <p:sldId id="261" r:id="rId9"/>
    <p:sldId id="262" r:id="rId10"/>
    <p:sldId id="263" r:id="rId11"/>
    <p:sldId id="279" r:id="rId12"/>
    <p:sldId id="264" r:id="rId13"/>
    <p:sldId id="265" r:id="rId14"/>
    <p:sldId id="278" r:id="rId15"/>
    <p:sldId id="273" r:id="rId16"/>
    <p:sldId id="277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01C5B-468C-4C66-B0CF-95035FCA77F7}" type="datetimeFigureOut">
              <a:rPr lang="en-US" smtClean="0"/>
              <a:t>1/27/2012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1D017-820F-4DDE-81EA-2BD331091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78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121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0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79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70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129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17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671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006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461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88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44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29C3A-E1AE-4DD4-97B8-AA75B6DD7CBB}" type="datetimeFigureOut">
              <a:rPr lang="en-US" smtClean="0"/>
              <a:t>1/27/2012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489A7-26C4-4688-AF29-58BDC08C57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24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EFFECTIVE LESSONS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=</a:t>
            </a:r>
            <a:br>
              <a:rPr lang="en-US" dirty="0" smtClean="0"/>
            </a:br>
            <a:r>
              <a:rPr lang="en-US" dirty="0" smtClean="0"/>
              <a:t>EFFECTIVE TEACHING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Fayetteville High School</a:t>
            </a:r>
          </a:p>
          <a:p>
            <a:r>
              <a:rPr lang="en-US" dirty="0" smtClean="0"/>
              <a:t>January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46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Frequent checks for understanding.</a:t>
            </a:r>
          </a:p>
          <a:p>
            <a:r>
              <a:rPr lang="en-US" dirty="0" smtClean="0"/>
              <a:t>Teacher uses questioning techniques that give opportunities for all students to respond.</a:t>
            </a:r>
          </a:p>
          <a:p>
            <a:r>
              <a:rPr lang="en-US" dirty="0" smtClean="0"/>
              <a:t>Teacher provides opportunity for feedback and adjustment or scaffolding of instruction is the result of checking for understanding.</a:t>
            </a:r>
          </a:p>
          <a:p>
            <a:r>
              <a:rPr lang="en-US" dirty="0" smtClean="0"/>
              <a:t>Students ask questions to clarify information or aid learning.</a:t>
            </a:r>
          </a:p>
          <a:p>
            <a:r>
              <a:rPr lang="en-US" dirty="0" smtClean="0"/>
              <a:t>Students build on answers of others.</a:t>
            </a:r>
          </a:p>
          <a:p>
            <a:r>
              <a:rPr lang="en-US" dirty="0" smtClean="0"/>
              <a:t>Movement in the room by the teacher.</a:t>
            </a:r>
          </a:p>
        </p:txBody>
      </p:sp>
    </p:spTree>
    <p:extLst>
      <p:ext uri="{BB962C8B-B14F-4D97-AF65-F5344CB8AC3E}">
        <p14:creationId xmlns:p14="http://schemas.microsoft.com/office/powerpoint/2010/main" val="18719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LEADERSHIP STRATEGIES</a:t>
            </a:r>
            <a:br>
              <a:rPr lang="en-US" dirty="0" smtClean="0"/>
            </a:br>
            <a:r>
              <a:rPr lang="en-US" dirty="0" smtClean="0"/>
              <a:t>Growth in Years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Formative Evaluations		</a:t>
            </a:r>
          </a:p>
          <a:p>
            <a:r>
              <a:rPr lang="en-US" dirty="0" smtClean="0"/>
              <a:t>Providing Feedback</a:t>
            </a:r>
          </a:p>
          <a:p>
            <a:r>
              <a:rPr lang="en-US" dirty="0" smtClean="0"/>
              <a:t>Student Teacher Relations</a:t>
            </a:r>
          </a:p>
          <a:p>
            <a:r>
              <a:rPr lang="en-US" dirty="0" smtClean="0"/>
              <a:t>Prior Achievement</a:t>
            </a:r>
          </a:p>
          <a:p>
            <a:r>
              <a:rPr lang="en-US" dirty="0" smtClean="0"/>
              <a:t>Professional Development</a:t>
            </a:r>
          </a:p>
          <a:p>
            <a:r>
              <a:rPr lang="en-US" dirty="0" smtClean="0"/>
              <a:t>Peer Tutoring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Scholastic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17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RELATIONSHIPS</a:t>
            </a:r>
            <a:r>
              <a:rPr lang="en-US" dirty="0"/>
              <a:t/>
            </a:r>
            <a:br>
              <a:rPr lang="en-US" dirty="0"/>
            </a:br>
            <a:r>
              <a:rPr lang="en-US" sz="1600" dirty="0" smtClean="0"/>
              <a:t>WE Survey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Students are engaged in dialog with peers around learning activities.</a:t>
            </a:r>
          </a:p>
          <a:p>
            <a:r>
              <a:rPr lang="en-US" dirty="0" smtClean="0"/>
              <a:t>Students are working on producing a </a:t>
            </a:r>
            <a:r>
              <a:rPr lang="en-US" dirty="0" err="1" smtClean="0"/>
              <a:t>prduct</a:t>
            </a:r>
            <a:r>
              <a:rPr lang="en-US" dirty="0" smtClean="0"/>
              <a:t> a high level of rigor and/or relevance.</a:t>
            </a:r>
          </a:p>
          <a:p>
            <a:r>
              <a:rPr lang="en-US" dirty="0" smtClean="0"/>
              <a:t>Teacher relationships with students are positive and aid learning.</a:t>
            </a:r>
          </a:p>
          <a:p>
            <a:r>
              <a:rPr lang="en-US" dirty="0" smtClean="0"/>
              <a:t>Ask the students about their world.</a:t>
            </a:r>
          </a:p>
          <a:p>
            <a:r>
              <a:rPr lang="en-US" dirty="0" smtClean="0"/>
              <a:t>When was the last time you attended one of their activities?</a:t>
            </a:r>
          </a:p>
          <a:p>
            <a:r>
              <a:rPr lang="en-US" dirty="0" smtClean="0"/>
              <a:t>Lesson organization and management aid learning.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078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Timed to when the bell rings.</a:t>
            </a:r>
          </a:p>
          <a:p>
            <a:r>
              <a:rPr lang="en-US" dirty="0" smtClean="0"/>
              <a:t>Closing is rigorous and relevant to aid student retention and comprehension.</a:t>
            </a:r>
          </a:p>
          <a:p>
            <a:r>
              <a:rPr lang="en-US" dirty="0" smtClean="0"/>
              <a:t>Closing is well planned and ties to stated standard/objective.</a:t>
            </a:r>
          </a:p>
          <a:p>
            <a:r>
              <a:rPr lang="en-US" dirty="0" smtClean="0"/>
              <a:t>Responsive to current student needs.</a:t>
            </a:r>
          </a:p>
          <a:p>
            <a:r>
              <a:rPr lang="en-US" dirty="0" smtClean="0"/>
              <a:t>Ask the students what they learned.</a:t>
            </a:r>
          </a:p>
          <a:p>
            <a:pPr lvl="3"/>
            <a:r>
              <a:rPr lang="en-US" sz="1200" dirty="0" smtClean="0"/>
              <a:t>Check for  understanding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64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OF STUDENT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C                              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  A                            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55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WE LEARN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CWT Document.</a:t>
            </a:r>
          </a:p>
          <a:p>
            <a:r>
              <a:rPr lang="en-US" dirty="0" smtClean="0"/>
              <a:t>Successful Teaching Practices.</a:t>
            </a:r>
          </a:p>
          <a:p>
            <a:r>
              <a:rPr lang="en-US" dirty="0" smtClean="0"/>
              <a:t>One practice you can leave here with today and use in your classroom this week?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66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YOU LEARN TODAY?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Idea you can take away to implement within the next week?</a:t>
            </a:r>
          </a:p>
          <a:p>
            <a:r>
              <a:rPr lang="en-US" dirty="0" smtClean="0"/>
              <a:t>Follow – Up?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31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39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Review the 5.0 Version of the Classroom Walkthrough (CWT) document</a:t>
            </a:r>
            <a:r>
              <a:rPr lang="en-US" dirty="0"/>
              <a:t> </a:t>
            </a:r>
            <a:r>
              <a:rPr lang="en-US" dirty="0" smtClean="0"/>
              <a:t>and effective strategies being used in your classroom.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3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FAVORITE TEACHER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made the teacher so memorable?</a:t>
            </a:r>
          </a:p>
          <a:p>
            <a:r>
              <a:rPr lang="en-US" dirty="0" smtClean="0"/>
              <a:t>What were specific characteristics/behaviors?</a:t>
            </a:r>
          </a:p>
          <a:p>
            <a:r>
              <a:rPr lang="en-US" dirty="0" smtClean="0"/>
              <a:t>How do you compare your performance with your favorite teacher?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similarities / differences?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25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STUDENTS WANT</a:t>
            </a:r>
            <a:br>
              <a:rPr lang="en-US" dirty="0" smtClean="0"/>
            </a:br>
            <a:r>
              <a:rPr lang="en-US" dirty="0" smtClean="0"/>
              <a:t>IN AN EFFECTIVE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Be pushy!</a:t>
            </a:r>
          </a:p>
          <a:p>
            <a:r>
              <a:rPr lang="en-US" dirty="0" smtClean="0"/>
              <a:t>Have clear objectives, clearly communicated.</a:t>
            </a:r>
          </a:p>
          <a:p>
            <a:r>
              <a:rPr lang="en-US" dirty="0" smtClean="0"/>
              <a:t>Make the lesson relevant to their life.</a:t>
            </a:r>
          </a:p>
          <a:p>
            <a:r>
              <a:rPr lang="en-US" dirty="0" smtClean="0"/>
              <a:t>Be relatable.</a:t>
            </a:r>
          </a:p>
          <a:p>
            <a:r>
              <a:rPr lang="en-US" dirty="0" smtClean="0"/>
              <a:t>Teach with words, sights and sounds.</a:t>
            </a:r>
          </a:p>
          <a:p>
            <a:r>
              <a:rPr lang="en-US" dirty="0" smtClean="0"/>
              <a:t>Be consistent and firm.</a:t>
            </a:r>
          </a:p>
          <a:p>
            <a:r>
              <a:rPr lang="en-US" dirty="0" smtClean="0"/>
              <a:t>Believe in ALL students.</a:t>
            </a:r>
          </a:p>
          <a:p>
            <a:r>
              <a:rPr lang="en-US" dirty="0" smtClean="0"/>
              <a:t>Explain, Explain, Explain.</a:t>
            </a:r>
          </a:p>
          <a:p>
            <a:r>
              <a:rPr lang="en-US" dirty="0" smtClean="0"/>
              <a:t>Use time wisely.</a:t>
            </a:r>
          </a:p>
          <a:p>
            <a:r>
              <a:rPr lang="en-US" dirty="0" smtClean="0"/>
              <a:t>Be a good example.</a:t>
            </a:r>
          </a:p>
          <a:p>
            <a:pPr algn="r"/>
            <a:r>
              <a:rPr lang="en-US" sz="1500" dirty="0" smtClean="0"/>
              <a:t>2011 The College Board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87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WALK-THROUGHS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Everyone involved is working on their practice</a:t>
            </a:r>
          </a:p>
          <a:p>
            <a:r>
              <a:rPr lang="en-US" dirty="0" smtClean="0"/>
              <a:t>Everyone is obliged to be knowledgeable about the common task of instructional  improvement</a:t>
            </a:r>
          </a:p>
          <a:p>
            <a:r>
              <a:rPr lang="en-US" dirty="0" smtClean="0"/>
              <a:t>Develop Instructional Leadership</a:t>
            </a:r>
          </a:p>
          <a:p>
            <a:pPr lvl="1"/>
            <a:r>
              <a:rPr lang="en-US" dirty="0" smtClean="0"/>
              <a:t>Move from management to instructional leadership</a:t>
            </a:r>
          </a:p>
          <a:p>
            <a:r>
              <a:rPr lang="en-US" dirty="0" smtClean="0"/>
              <a:t>Create Common Language and Expectations</a:t>
            </a:r>
          </a:p>
          <a:p>
            <a:r>
              <a:rPr lang="en-US" dirty="0" smtClean="0"/>
              <a:t>Decrease variability between classrooms</a:t>
            </a:r>
          </a:p>
          <a:p>
            <a:r>
              <a:rPr lang="en-US" dirty="0" smtClean="0"/>
              <a:t>Increase teacher effectiveness and create an environment of continuous learning.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74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COMPONETS OF AN</a:t>
            </a:r>
            <a:br>
              <a:rPr lang="en-US" dirty="0" smtClean="0"/>
            </a:br>
            <a:r>
              <a:rPr lang="en-US" dirty="0" smtClean="0"/>
              <a:t>EFFECTIVE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OPENING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Hook, focus, engage, grab</a:t>
            </a:r>
          </a:p>
          <a:p>
            <a:r>
              <a:rPr lang="en-US" dirty="0" smtClean="0"/>
              <a:t>INSTRUCTION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Tell, lecture, sit and get, stand and deliver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demonstrate, show, explore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Today we will cover the causes of the civil war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Today we will explore different reasons the civil war began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Incorporate Technology</a:t>
            </a:r>
          </a:p>
          <a:p>
            <a:r>
              <a:rPr lang="en-US" dirty="0" smtClean="0"/>
              <a:t>MONITORING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Who understands (</a:t>
            </a:r>
            <a:r>
              <a:rPr lang="en-US" smtClean="0"/>
              <a:t>all, most,  some</a:t>
            </a:r>
            <a:r>
              <a:rPr lang="en-US" dirty="0" smtClean="0"/>
              <a:t>, few, none), checking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for understanding</a:t>
            </a:r>
          </a:p>
          <a:p>
            <a:r>
              <a:rPr lang="en-US" dirty="0" smtClean="0"/>
              <a:t>RELATIONSHIPS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Positive, their world, attitude, caring</a:t>
            </a:r>
          </a:p>
          <a:p>
            <a:r>
              <a:rPr lang="en-US" dirty="0" smtClean="0"/>
              <a:t>CLOSING</a:t>
            </a:r>
          </a:p>
          <a:p>
            <a:pPr marL="457200" lvl="1" indent="0">
              <a:buNone/>
            </a:pPr>
            <a:r>
              <a:rPr lang="en-US" dirty="0" smtClean="0"/>
              <a:t>	Give students feedback, ask what they learned,  time it to the bell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20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TECHNOLOGY</a:t>
            </a:r>
            <a:br>
              <a:rPr lang="en-US" dirty="0" smtClean="0"/>
            </a:br>
            <a:r>
              <a:rPr lang="en-US" sz="1600" dirty="0" smtClean="0"/>
              <a:t>Work to be done!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Integration of Technology</a:t>
            </a:r>
          </a:p>
          <a:p>
            <a:r>
              <a:rPr lang="en-US" dirty="0" smtClean="0"/>
              <a:t>Types of technology/computers.</a:t>
            </a:r>
          </a:p>
          <a:p>
            <a:pPr lvl="5"/>
            <a:r>
              <a:rPr lang="en-US" sz="1200" dirty="0" smtClean="0"/>
              <a:t>Smart Boards, White Boards and other technology.</a:t>
            </a:r>
          </a:p>
          <a:p>
            <a:r>
              <a:rPr lang="en-US" dirty="0" smtClean="0"/>
              <a:t>Creating Product</a:t>
            </a:r>
          </a:p>
          <a:p>
            <a:r>
              <a:rPr lang="en-US" dirty="0" smtClean="0"/>
              <a:t>Dependability.</a:t>
            </a:r>
          </a:p>
          <a:p>
            <a:r>
              <a:rPr lang="en-US" dirty="0" smtClean="0"/>
              <a:t>Replacement / 1500 District Wide</a:t>
            </a:r>
          </a:p>
          <a:p>
            <a:r>
              <a:rPr lang="en-US" dirty="0" smtClean="0"/>
              <a:t>Cutting Edge</a:t>
            </a:r>
          </a:p>
          <a:p>
            <a:r>
              <a:rPr lang="en-US" dirty="0" smtClean="0"/>
              <a:t>Common Core and more testing</a:t>
            </a:r>
          </a:p>
          <a:p>
            <a:r>
              <a:rPr lang="en-US" dirty="0" smtClean="0"/>
              <a:t>District 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14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OPENING</a:t>
            </a:r>
            <a:br>
              <a:rPr lang="en-US" dirty="0" smtClean="0"/>
            </a:br>
            <a:r>
              <a:rPr lang="en-US" sz="1600" dirty="0" smtClean="0"/>
              <a:t>Getting Students to Start Thinking</a:t>
            </a:r>
            <a:br>
              <a:rPr lang="en-US" sz="1600" dirty="0" smtClean="0"/>
            </a:br>
            <a:r>
              <a:rPr lang="en-US" sz="1600" dirty="0" smtClean="0"/>
              <a:t>How will I communicate the expectations for the day.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lesson is well planned/collaboration.</a:t>
            </a:r>
          </a:p>
          <a:p>
            <a:r>
              <a:rPr lang="en-US" dirty="0" smtClean="0"/>
              <a:t>Use of relevant connections.</a:t>
            </a:r>
          </a:p>
          <a:p>
            <a:r>
              <a:rPr lang="en-US" dirty="0" smtClean="0"/>
              <a:t>Review/Follow-Up of work from previous day.</a:t>
            </a:r>
          </a:p>
          <a:p>
            <a:r>
              <a:rPr lang="en-US" dirty="0" smtClean="0"/>
              <a:t>Clear purpose for learning.</a:t>
            </a:r>
          </a:p>
          <a:p>
            <a:r>
              <a:rPr lang="en-US" dirty="0" smtClean="0"/>
              <a:t>Materials and resources are well aligned. And congruent to the standards and objectives.</a:t>
            </a:r>
          </a:p>
          <a:p>
            <a:r>
              <a:rPr lang="en-US" dirty="0" smtClean="0"/>
              <a:t>Clear ties to adopted standards based curriculum.</a:t>
            </a:r>
          </a:p>
          <a:p>
            <a:r>
              <a:rPr lang="en-US" dirty="0" smtClean="0"/>
              <a:t>Standard/Objective is posted and used in instruction.</a:t>
            </a:r>
          </a:p>
          <a:p>
            <a:r>
              <a:rPr lang="en-US" dirty="0" smtClean="0"/>
              <a:t>Activity while you prepare for opening.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76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INSTRUCTION</a:t>
            </a:r>
            <a:br>
              <a:rPr lang="en-US" dirty="0" smtClean="0"/>
            </a:br>
            <a:r>
              <a:rPr lang="en-US" sz="1600" dirty="0" smtClean="0"/>
              <a:t>A variety of instructional strategies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Lecture does not meet the needs of students.</a:t>
            </a:r>
          </a:p>
          <a:p>
            <a:r>
              <a:rPr lang="en-US" dirty="0" smtClean="0"/>
              <a:t>Take the back seat.</a:t>
            </a:r>
          </a:p>
          <a:p>
            <a:r>
              <a:rPr lang="en-US" dirty="0" smtClean="0"/>
              <a:t>Real world ties.</a:t>
            </a:r>
          </a:p>
          <a:p>
            <a:r>
              <a:rPr lang="en-US" dirty="0" smtClean="0"/>
              <a:t>Vocabulary Practices.</a:t>
            </a:r>
          </a:p>
          <a:p>
            <a:r>
              <a:rPr lang="en-US" dirty="0" smtClean="0"/>
              <a:t>Gradual Release Model.</a:t>
            </a:r>
          </a:p>
          <a:p>
            <a:r>
              <a:rPr lang="en-US" dirty="0" smtClean="0"/>
              <a:t>Graphic Organizers.</a:t>
            </a:r>
          </a:p>
          <a:p>
            <a:r>
              <a:rPr lang="en-US" dirty="0" smtClean="0"/>
              <a:t>Student write to communicate learning –quick writes.</a:t>
            </a:r>
          </a:p>
          <a:p>
            <a:r>
              <a:rPr lang="en-US" dirty="0" smtClean="0"/>
              <a:t>Students’ use or creation of charts, maps, graphs, tables or other visual representation.</a:t>
            </a:r>
          </a:p>
          <a:p>
            <a:r>
              <a:rPr lang="en-US" dirty="0" smtClean="0"/>
              <a:t>Research-based literacy strategies (Big 8 High Yield Strategies)</a:t>
            </a:r>
          </a:p>
          <a:p>
            <a:r>
              <a:rPr lang="en-US" dirty="0" smtClean="0"/>
              <a:t>Experiments, simulations, model creation, role play, discussion groups Socratic Seminars, etc.</a:t>
            </a:r>
          </a:p>
          <a:p>
            <a:r>
              <a:rPr lang="en-US" dirty="0" smtClean="0"/>
              <a:t>Students engage in complex or real world problems, inquiry-based learning/theme/project/problems based performances, service projects.</a:t>
            </a:r>
          </a:p>
          <a:p>
            <a:r>
              <a:rPr lang="en-US" dirty="0" smtClean="0"/>
              <a:t>Students use of hands on material.</a:t>
            </a:r>
          </a:p>
          <a:p>
            <a:r>
              <a:rPr lang="en-US" dirty="0" smtClean="0"/>
              <a:t>Lab based</a:t>
            </a:r>
          </a:p>
          <a:p>
            <a:r>
              <a:rPr lang="en-US" dirty="0" smtClean="0"/>
              <a:t>Student collaboration provides rigorous and relevance practice for each student.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6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626</Words>
  <Application>Microsoft Office PowerPoint</Application>
  <PresentationFormat>On-screen Show (4:3)</PresentationFormat>
  <Paragraphs>130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EFFECTIVE LESSONS = EFFECTIVE TEACHING </vt:lpstr>
      <vt:lpstr>TODAY</vt:lpstr>
      <vt:lpstr>YOUR FAVORITE TEACHER</vt:lpstr>
      <vt:lpstr>WHAT STUDENTS WANT IN AN EFFECTIVE LESSON</vt:lpstr>
      <vt:lpstr>PURPOSE OF WALK-THROUGHS</vt:lpstr>
      <vt:lpstr>COMPONETS OF AN EFFECTIVE LESSON</vt:lpstr>
      <vt:lpstr>TECHNOLOGY Work to be done!</vt:lpstr>
      <vt:lpstr>OPENING Getting Students to Start Thinking How will I communicate the expectations for the day.</vt:lpstr>
      <vt:lpstr>INSTRUCTION A variety of instructional strategies</vt:lpstr>
      <vt:lpstr>MONITORING</vt:lpstr>
      <vt:lpstr>LEADERSHIP STRATEGIES Growth in Years</vt:lpstr>
      <vt:lpstr>RELATIONSHIPS WE Survey</vt:lpstr>
      <vt:lpstr>CLOSING</vt:lpstr>
      <vt:lpstr>LEVEL OF STUDENT LEARNING</vt:lpstr>
      <vt:lpstr>WHAT DID WE LEARN TODAY?</vt:lpstr>
      <vt:lpstr>WHAT DID YOU LEARN TODAY?</vt:lpstr>
      <vt:lpstr> </vt:lpstr>
    </vt:vector>
  </TitlesOfParts>
  <Company>fps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LESSONS</dc:title>
  <dc:creator>Steve Jacoby</dc:creator>
  <cp:lastModifiedBy>Steve Jacoby</cp:lastModifiedBy>
  <cp:revision>25</cp:revision>
  <cp:lastPrinted>2012-01-27T19:03:18Z</cp:lastPrinted>
  <dcterms:created xsi:type="dcterms:W3CDTF">2012-01-04T17:25:20Z</dcterms:created>
  <dcterms:modified xsi:type="dcterms:W3CDTF">2012-01-27T19:17:24Z</dcterms:modified>
</cp:coreProperties>
</file>